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68" r:id="rId4"/>
  </p:sldMasterIdLst>
  <p:notesMasterIdLst>
    <p:notesMasterId r:id="rId13"/>
  </p:notesMasterIdLst>
  <p:sldIdLst>
    <p:sldId id="396" r:id="rId5"/>
    <p:sldId id="430" r:id="rId6"/>
    <p:sldId id="440" r:id="rId7"/>
    <p:sldId id="400" r:id="rId8"/>
    <p:sldId id="383" r:id="rId9"/>
    <p:sldId id="442" r:id="rId10"/>
    <p:sldId id="415" r:id="rId11"/>
    <p:sldId id="448" r:id="rId1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207ABA"/>
    <a:srgbClr val="83C2FD"/>
    <a:srgbClr val="92D050"/>
    <a:srgbClr val="45C1A4"/>
    <a:srgbClr val="B9D533"/>
    <a:srgbClr val="0E7FB7"/>
    <a:srgbClr val="4BACC6"/>
    <a:srgbClr val="0070C0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14" y="120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6-473F-A45D-CF963071F6E3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6-473F-A45D-CF963071F6E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6-473F-A45D-CF963071F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 w="38100">
              <a:noFill/>
            </a:ln>
          </c:spPr>
          <c:invertIfNegative val="0"/>
          <c:cat>
            <c:strRef>
              <c:f>Sheet1!$A$2:$A$11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200</c:v>
                </c:pt>
                <c:pt idx="1">
                  <c:v>1200</c:v>
                </c:pt>
                <c:pt idx="2">
                  <c:v>360</c:v>
                </c:pt>
                <c:pt idx="3">
                  <c:v>800</c:v>
                </c:pt>
                <c:pt idx="4">
                  <c:v>606</c:v>
                </c:pt>
                <c:pt idx="5">
                  <c:v>749</c:v>
                </c:pt>
                <c:pt idx="6">
                  <c:v>279</c:v>
                </c:pt>
                <c:pt idx="7">
                  <c:v>150</c:v>
                </c:pt>
                <c:pt idx="8">
                  <c:v>180</c:v>
                </c:pt>
                <c:pt idx="9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D-49E0-AE94-0D01AF4B5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1976712"/>
        <c:axId val="481976320"/>
      </c:barChart>
      <c:catAx>
        <c:axId val="481976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81976320"/>
        <c:crosses val="autoZero"/>
        <c:auto val="1"/>
        <c:lblAlgn val="ctr"/>
        <c:lblOffset val="100"/>
        <c:noMultiLvlLbl val="0"/>
      </c:catAx>
      <c:valAx>
        <c:axId val="4819763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1976712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9-4550-951E-8AD589DE46F1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9-4550-951E-8AD589DE46F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69-4550-951E-8AD589DE4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3-4ADE-B62A-D4FD06E9D963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3-4ADE-B62A-D4FD06E9D963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3-4ADE-B62A-D4FD06E9D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E-4A5A-BB4F-4490EFD1791D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E-4A5A-BB4F-4490EFD1791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E-4A5A-BB4F-4490EFD17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E-4A5A-BB4F-4490EFD1791D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E-4A5A-BB4F-4490EFD1791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E-4A5A-BB4F-4490EFD17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B9D53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E-4A5A-BB4F-4490EFD1791D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E-4A5A-BB4F-4490EFD1791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E-4A5A-BB4F-4490EFD17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6705542787105"/>
          <c:y val="0.23867628004047958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бюджету за 2018 рік
млн. грн.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F7964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4C-4D36-B236-CBD149823336}"/>
              </c:ext>
            </c:extLst>
          </c:dPt>
          <c:dPt>
            <c:idx val="1"/>
            <c:bubble3D val="0"/>
            <c:spPr>
              <a:solidFill>
                <a:srgbClr val="D5E685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4C-4D36-B236-CBD149823336}"/>
              </c:ext>
            </c:extLst>
          </c:dPt>
          <c:dPt>
            <c:idx val="2"/>
            <c:bubble3D val="0"/>
            <c:spPr>
              <a:solidFill>
                <a:srgbClr val="45C1A4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4C-4D36-B236-CBD149823336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14C-4D36-B236-CBD14982333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14C-4D36-B236-CBD149823336}"/>
              </c:ext>
            </c:extLst>
          </c:dPt>
          <c:cat>
            <c:strRef>
              <c:f>Лист1!$A$2:$A$6</c:f>
              <c:strCache>
                <c:ptCount val="5"/>
                <c:pt idx="0">
                  <c:v>від земельного податку 
</c:v>
                </c:pt>
                <c:pt idx="1">
                  <c:v>від оренди земельних ділянок
</c:v>
                </c:pt>
                <c:pt idx="2">
                  <c:v>аврпа</c:v>
                </c:pt>
                <c:pt idx="3">
                  <c:v>авраврпав</c:v>
                </c:pt>
                <c:pt idx="4">
                  <c:v>вапвапв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4.95</c:v>
                </c:pt>
                <c:pt idx="1">
                  <c:v>18.4451</c:v>
                </c:pt>
                <c:pt idx="2">
                  <c:v>13.540900000000001</c:v>
                </c:pt>
                <c:pt idx="3">
                  <c:v>5.1452999999999998</c:v>
                </c:pt>
                <c:pt idx="4">
                  <c:v>19.529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4C-4D36-B236-CBD149823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6705542787105"/>
          <c:y val="0.23867628004047958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бюджету за 2018 рік
млн. грн.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122-49C9-9EC7-849727A4795B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122-49C9-9EC7-849727A4795B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122-49C9-9EC7-849727A4795B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122-49C9-9EC7-849727A4795B}"/>
              </c:ext>
            </c:extLst>
          </c:dPt>
          <c:cat>
            <c:strRef>
              <c:f>Лист1!$A$2:$A$5</c:f>
              <c:strCache>
                <c:ptCount val="2"/>
                <c:pt idx="0">
                  <c:v>від земельного податку 
</c:v>
                </c:pt>
                <c:pt idx="1">
                  <c:v>від оренди земельних ділянок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1720</c:v>
                </c:pt>
                <c:pt idx="1">
                  <c:v>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22-49C9-9EC7-849727A47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96705542787105"/>
          <c:y val="0.23867628004047958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бюджету за 2018 рік
млн. грн.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3-4065-AD87-256EE2AA9C50}"/>
              </c:ext>
            </c:extLst>
          </c:dPt>
          <c:dPt>
            <c:idx val="1"/>
            <c:bubble3D val="0"/>
            <c:spPr>
              <a:solidFill>
                <a:srgbClr val="45C1A4"/>
              </a:solidFill>
              <a:ln w="9525">
                <a:solidFill>
                  <a:srgbClr val="FFFFFF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53-4065-AD87-256EE2AA9C50}"/>
              </c:ext>
            </c:extLst>
          </c:dPt>
          <c:dPt>
            <c:idx val="2"/>
            <c:bubble3D val="0"/>
            <c:spPr>
              <a:solidFill>
                <a:srgbClr val="F7964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E53-4065-AD87-256EE2AA9C5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BF8-4F6A-892E-0E2E83586A17}"/>
              </c:ext>
            </c:extLst>
          </c:dPt>
          <c:cat>
            <c:strRef>
              <c:f>Лист1!$A$2:$A$6</c:f>
              <c:strCache>
                <c:ptCount val="5"/>
                <c:pt idx="0">
                  <c:v>від земельного податку 
</c:v>
                </c:pt>
                <c:pt idx="1">
                  <c:v>від оренди земельних ділянок
</c:v>
                </c:pt>
                <c:pt idx="2">
                  <c:v>від продажу земельних ділянок
</c:v>
                </c:pt>
                <c:pt idx="3">
                  <c:v>від плати за земельні сервітути</c:v>
                </c:pt>
                <c:pt idx="4">
                  <c:v>від внесків на соціально-економічний розвиток ВМОТГ при зміні цільового використання земель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122.23</c:v>
                </c:pt>
                <c:pt idx="1">
                  <c:v>99.41</c:v>
                </c:pt>
                <c:pt idx="2">
                  <c:v>58.54</c:v>
                </c:pt>
                <c:pt idx="3">
                  <c:v>14.36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53-4065-AD87-256EE2AA9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30"/>
          </a:xfrm>
          <a:prstGeom prst="rect">
            <a:avLst/>
          </a:prstGeom>
        </p:spPr>
        <p:txBody>
          <a:bodyPr vert="horz" lIns="94829" tIns="47415" rIns="94829" bIns="47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5030"/>
          </a:xfrm>
          <a:prstGeom prst="rect">
            <a:avLst/>
          </a:prstGeom>
        </p:spPr>
        <p:txBody>
          <a:bodyPr vert="horz" lIns="94829" tIns="47415" rIns="94829" bIns="47415" rtlCol="0"/>
          <a:lstStyle>
            <a:lvl1pPr algn="r">
              <a:defRPr sz="1200"/>
            </a:lvl1pPr>
          </a:lstStyle>
          <a:p>
            <a:fld id="{8905850C-D4BB-4858-A577-CD5D3B982443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5" rIns="94829" bIns="47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4829" tIns="47415" rIns="94829" bIns="47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4829" tIns="47415" rIns="94829" bIns="47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4829" tIns="47415" rIns="94829" bIns="47415" rtlCol="0" anchor="b"/>
          <a:lstStyle>
            <a:lvl1pPr algn="r">
              <a:defRPr sz="1200"/>
            </a:lvl1pPr>
          </a:lstStyle>
          <a:p>
            <a:fld id="{EFB972AB-C501-4915-961C-7D57DA2F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080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0821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635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10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080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0" Type="http://schemas.openxmlformats.org/officeDocument/2006/relationships/chart" Target="../charts/chart5.xml"/><Relationship Id="rId4" Type="http://schemas.openxmlformats.org/officeDocument/2006/relationships/chart" Target="../charts/chart2.xml"/><Relationship Id="rId9" Type="http://schemas.openxmlformats.org/officeDocument/2006/relationships/image" Target="../media/image5.jp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0"/>
                <a:lumOff val="100000"/>
              </a:schemeClr>
            </a:gs>
            <a:gs pos="63000">
              <a:schemeClr val="bg1">
                <a:lumMod val="95000"/>
              </a:schemeClr>
            </a:gs>
            <a:gs pos="9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/>
          <p:cNvSpPr txBox="1"/>
          <p:nvPr/>
        </p:nvSpPr>
        <p:spPr>
          <a:xfrm>
            <a:off x="1369122" y="2136695"/>
            <a:ext cx="9582034" cy="1938982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hangingPunct="1">
              <a:defRPr/>
            </a:pP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Звіт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 про роботу</a:t>
            </a:r>
          </a:p>
          <a:p>
            <a:pPr algn="ctr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д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епартаменту земельних ресурсів міської ради за 2020 рік</a:t>
            </a:r>
          </a:p>
        </p:txBody>
      </p:sp>
      <p:sp>
        <p:nvSpPr>
          <p:cNvPr id="206" name="TextBox 7"/>
          <p:cNvSpPr txBox="1">
            <a:spLocks noChangeArrowheads="1"/>
          </p:cNvSpPr>
          <p:nvPr/>
        </p:nvSpPr>
        <p:spPr bwMode="auto">
          <a:xfrm>
            <a:off x="5010971" y="6327696"/>
            <a:ext cx="229833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sz="14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itchFamily="18" charset="0"/>
              </a:rPr>
              <a:t>Вінниця 2021</a:t>
            </a:r>
            <a:endParaRPr lang="ru-RU" sz="1400" b="1" dirty="0">
              <a:solidFill>
                <a:srgbClr val="0070C0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grpSp>
        <p:nvGrpSpPr>
          <p:cNvPr id="207" name="Группа 8"/>
          <p:cNvGrpSpPr/>
          <p:nvPr/>
        </p:nvGrpSpPr>
        <p:grpSpPr>
          <a:xfrm>
            <a:off x="244513" y="129535"/>
            <a:ext cx="2185178" cy="837116"/>
            <a:chOff x="244513" y="129535"/>
            <a:chExt cx="1857476" cy="683264"/>
          </a:xfrm>
        </p:grpSpPr>
        <p:pic>
          <p:nvPicPr>
            <p:cNvPr id="20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511116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" name="Прямоугольник 10"/>
            <p:cNvSpPr/>
            <p:nvPr/>
          </p:nvSpPr>
          <p:spPr>
            <a:xfrm>
              <a:off x="755629" y="129535"/>
              <a:ext cx="1346360" cy="683264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Box 33">
            <a:extLst>
              <a:ext uri="{FF2B5EF4-FFF2-40B4-BE49-F238E27FC236}">
                <a16:creationId xmlns:a16="http://schemas.microsoft.com/office/drawing/2014/main" id="{A0D86DFF-F029-4D84-945B-996DFB0BB948}"/>
              </a:ext>
            </a:extLst>
          </p:cNvPr>
          <p:cNvSpPr txBox="1"/>
          <p:nvPr/>
        </p:nvSpPr>
        <p:spPr>
          <a:xfrm>
            <a:off x="7787204" y="5598653"/>
            <a:ext cx="4299851" cy="800100"/>
          </a:xfrm>
          <a:prstGeom prst="rect">
            <a:avLst/>
          </a:prstGeom>
          <a:noFill/>
        </p:spPr>
        <p:txBody>
          <a:bodyPr lIns="91430" tIns="45715" rIns="91430" bIns="45715">
            <a:normAutofit fontScale="92500"/>
          </a:bodyPr>
          <a:lstStyle>
            <a:defPPr marL="0" marR="0" indent="0" algn="l" defTabSz="38391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1pPr>
            <a:lvl2pPr marL="0" marR="0" indent="95980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2pPr>
            <a:lvl3pPr marL="0" marR="0" indent="191957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3pPr>
            <a:lvl4pPr marL="0" marR="0" indent="287937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4pPr>
            <a:lvl5pPr marL="0" marR="0" indent="383917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5pPr>
            <a:lvl6pPr marL="0" marR="0" indent="479896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6pPr>
            <a:lvl7pPr marL="0" marR="0" indent="575875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7pPr>
            <a:lvl8pPr marL="0" marR="0" indent="671855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8pPr>
            <a:lvl9pPr marL="0" marR="0" indent="767834" algn="just" defTabSz="3465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A6A7AC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hangingPunct="1">
              <a:defRPr/>
            </a:pPr>
            <a:r>
              <a:rPr lang="uk-UA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Кушнірчук Сергій Анатолійович</a:t>
            </a:r>
          </a:p>
          <a:p>
            <a:pPr hangingPunct="1">
              <a:defRPr/>
            </a:pPr>
            <a:endParaRPr lang="uk-UA" b="1" dirty="0">
              <a:solidFill>
                <a:srgbClr val="C00000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hangingPunct="1">
              <a:defRPr/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Директор департаменту земельних ресурсів</a:t>
            </a:r>
          </a:p>
        </p:txBody>
      </p:sp>
    </p:spTree>
    <p:extLst>
      <p:ext uri="{BB962C8B-B14F-4D97-AF65-F5344CB8AC3E}">
        <p14:creationId xmlns:p14="http://schemas.microsoft.com/office/powerpoint/2010/main" val="55154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uk-UA" sz="2800" kern="0" dirty="0">
                <a:solidFill>
                  <a:srgbClr val="00B050"/>
                </a:solidFill>
                <a:latin typeface="Trebuchet MS" pitchFamily="34" charset="0"/>
              </a:rPr>
              <a:t>Мета департаменту</a:t>
            </a:r>
          </a:p>
        </p:txBody>
      </p:sp>
      <p:sp>
        <p:nvSpPr>
          <p:cNvPr id="134" name="Shape 195"/>
          <p:cNvSpPr/>
          <p:nvPr/>
        </p:nvSpPr>
        <p:spPr>
          <a:xfrm>
            <a:off x="184075" y="2952436"/>
            <a:ext cx="1650718" cy="3474243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0365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Цілеспрямована діяльність по створенню та підтриманню повноцінного життєвого середовища</a:t>
            </a:r>
          </a:p>
        </p:txBody>
      </p:sp>
      <p:sp>
        <p:nvSpPr>
          <p:cNvPr id="135" name="Shape 201"/>
          <p:cNvSpPr/>
          <p:nvPr/>
        </p:nvSpPr>
        <p:spPr>
          <a:xfrm>
            <a:off x="1192015" y="1890440"/>
            <a:ext cx="346430" cy="45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36" name="Shape 195"/>
          <p:cNvSpPr/>
          <p:nvPr/>
        </p:nvSpPr>
        <p:spPr>
          <a:xfrm>
            <a:off x="1926220" y="2952434"/>
            <a:ext cx="1829665" cy="3474245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Участь в координації процесу використання земель та перетворенню Вінниці на сучасне європейське місто</a:t>
            </a:r>
          </a:p>
        </p:txBody>
      </p:sp>
      <p:sp>
        <p:nvSpPr>
          <p:cNvPr id="137" name="Shape 201"/>
          <p:cNvSpPr/>
          <p:nvPr/>
        </p:nvSpPr>
        <p:spPr>
          <a:xfrm>
            <a:off x="3405277" y="1890443"/>
            <a:ext cx="350608" cy="45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38" name="Shape 195"/>
          <p:cNvSpPr/>
          <p:nvPr/>
        </p:nvSpPr>
        <p:spPr>
          <a:xfrm>
            <a:off x="3850469" y="2938271"/>
            <a:ext cx="1984531" cy="3488408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Здійснення перспективного і інтегрованого управління земельними ресурсами (супровід та реалізація повної інвентаризації земель Вінницької міської об’єднаної територіальної громади залучення інвесторів, розробка привабливих інвестиційних програм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)</a:t>
            </a:r>
          </a:p>
        </p:txBody>
      </p:sp>
      <p:sp>
        <p:nvSpPr>
          <p:cNvPr id="140" name="Shape 195"/>
          <p:cNvSpPr/>
          <p:nvPr/>
        </p:nvSpPr>
        <p:spPr>
          <a:xfrm>
            <a:off x="5918267" y="2943963"/>
            <a:ext cx="1932409" cy="3482716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Надання якісних адміністративних послуг фізичним та юридичним особам у сфері земельних відносин задля забезпечення збалансованого економічного та соціального розвитку Вінницької міської об’єднаної територіальної громади</a:t>
            </a:r>
          </a:p>
        </p:txBody>
      </p:sp>
      <p:sp>
        <p:nvSpPr>
          <p:cNvPr id="141" name="Shape 201"/>
          <p:cNvSpPr/>
          <p:nvPr/>
        </p:nvSpPr>
        <p:spPr>
          <a:xfrm>
            <a:off x="8318193" y="1890422"/>
            <a:ext cx="342902" cy="45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42" name="Shape 195"/>
          <p:cNvSpPr/>
          <p:nvPr/>
        </p:nvSpPr>
        <p:spPr>
          <a:xfrm>
            <a:off x="7933943" y="2952553"/>
            <a:ext cx="1900170" cy="3474126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Забезпечення в межах визначених законодавством прав членів  Вінницької міської об’єднаної територіальної громади у сфері земельних відносин</a:t>
            </a:r>
          </a:p>
        </p:txBody>
      </p:sp>
      <p:sp>
        <p:nvSpPr>
          <p:cNvPr id="143" name="Shape 201"/>
          <p:cNvSpPr/>
          <p:nvPr/>
        </p:nvSpPr>
        <p:spPr>
          <a:xfrm>
            <a:off x="10707405" y="1899011"/>
            <a:ext cx="342902" cy="45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defTabSz="383917" hangingPunct="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kern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grpSp>
        <p:nvGrpSpPr>
          <p:cNvPr id="144" name="Группа 131"/>
          <p:cNvGrpSpPr/>
          <p:nvPr/>
        </p:nvGrpSpPr>
        <p:grpSpPr>
          <a:xfrm>
            <a:off x="342151" y="1266411"/>
            <a:ext cx="1448812" cy="1440000"/>
            <a:chOff x="7602796" y="3006363"/>
            <a:chExt cx="3878923" cy="3878924"/>
          </a:xfrm>
        </p:grpSpPr>
        <p:graphicFrame>
          <p:nvGraphicFramePr>
            <p:cNvPr id="145" name="Chart 288"/>
            <p:cNvGraphicFramePr/>
            <p:nvPr>
              <p:extLst>
                <p:ext uri="{D42A27DB-BD31-4B8C-83A1-F6EECF244321}">
                  <p14:modId xmlns:p14="http://schemas.microsoft.com/office/powerpoint/2010/main" val="4273976715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6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7" name="Shape 290"/>
            <p:cNvSpPr/>
            <p:nvPr/>
          </p:nvSpPr>
          <p:spPr>
            <a:xfrm>
              <a:off x="7967176" y="3371049"/>
              <a:ext cx="3180648" cy="320011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8" name="Группа 136"/>
          <p:cNvGrpSpPr/>
          <p:nvPr/>
        </p:nvGrpSpPr>
        <p:grpSpPr>
          <a:xfrm>
            <a:off x="2186221" y="1248914"/>
            <a:ext cx="1440000" cy="1440000"/>
            <a:chOff x="7602796" y="3006363"/>
            <a:chExt cx="3878923" cy="3878924"/>
          </a:xfrm>
        </p:grpSpPr>
        <p:graphicFrame>
          <p:nvGraphicFramePr>
            <p:cNvPr id="149" name="Chart 288"/>
            <p:cNvGraphicFramePr/>
            <p:nvPr>
              <p:extLst>
                <p:ext uri="{D42A27DB-BD31-4B8C-83A1-F6EECF244321}">
                  <p14:modId xmlns:p14="http://schemas.microsoft.com/office/powerpoint/2010/main" val="704379971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0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1" name="Shape 290"/>
            <p:cNvSpPr/>
            <p:nvPr/>
          </p:nvSpPr>
          <p:spPr>
            <a:xfrm>
              <a:off x="7917719" y="3338420"/>
              <a:ext cx="3200111" cy="320011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2" name="Группа 141"/>
          <p:cNvGrpSpPr/>
          <p:nvPr/>
        </p:nvGrpSpPr>
        <p:grpSpPr>
          <a:xfrm>
            <a:off x="4094024" y="1266411"/>
            <a:ext cx="1440000" cy="1440000"/>
            <a:chOff x="7602796" y="3006363"/>
            <a:chExt cx="3878923" cy="3878924"/>
          </a:xfrm>
        </p:grpSpPr>
        <p:graphicFrame>
          <p:nvGraphicFramePr>
            <p:cNvPr id="153" name="Chart 288"/>
            <p:cNvGraphicFramePr/>
            <p:nvPr>
              <p:extLst>
                <p:ext uri="{D42A27DB-BD31-4B8C-83A1-F6EECF244321}">
                  <p14:modId xmlns:p14="http://schemas.microsoft.com/office/powerpoint/2010/main" val="3841095079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4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5" name="Shape 290"/>
            <p:cNvSpPr/>
            <p:nvPr/>
          </p:nvSpPr>
          <p:spPr>
            <a:xfrm>
              <a:off x="7917724" y="3376167"/>
              <a:ext cx="3200111" cy="3200112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6" name="Группа 146"/>
          <p:cNvGrpSpPr/>
          <p:nvPr/>
        </p:nvGrpSpPr>
        <p:grpSpPr>
          <a:xfrm>
            <a:off x="6147569" y="1266411"/>
            <a:ext cx="3361619" cy="1440000"/>
            <a:chOff x="7599429" y="3062378"/>
            <a:chExt cx="9055181" cy="3878925"/>
          </a:xfrm>
        </p:grpSpPr>
        <p:graphicFrame>
          <p:nvGraphicFramePr>
            <p:cNvPr id="157" name="Chart 288"/>
            <p:cNvGraphicFramePr/>
            <p:nvPr>
              <p:extLst>
                <p:ext uri="{D42A27DB-BD31-4B8C-83A1-F6EECF244321}">
                  <p14:modId xmlns:p14="http://schemas.microsoft.com/office/powerpoint/2010/main" val="1285904958"/>
                </p:ext>
              </p:extLst>
            </p:nvPr>
          </p:nvGraphicFramePr>
          <p:xfrm>
            <a:off x="7599429" y="3062378"/>
            <a:ext cx="3878923" cy="3878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59" name="Shape 290"/>
            <p:cNvSpPr/>
            <p:nvPr/>
          </p:nvSpPr>
          <p:spPr>
            <a:xfrm>
              <a:off x="7938835" y="3401046"/>
              <a:ext cx="3200111" cy="3200113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aphicFrame>
          <p:nvGraphicFramePr>
            <p:cNvPr id="44" name="Chart 288">
              <a:extLst>
                <a:ext uri="{FF2B5EF4-FFF2-40B4-BE49-F238E27FC236}">
                  <a16:creationId xmlns:a16="http://schemas.microsoft.com/office/drawing/2014/main" id="{70BA66DF-7574-4853-80F1-259157AF82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4928084"/>
                </p:ext>
              </p:extLst>
            </p:nvPr>
          </p:nvGraphicFramePr>
          <p:xfrm>
            <a:off x="12775687" y="3062378"/>
            <a:ext cx="3878923" cy="3878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160" name="Группа 151"/>
          <p:cNvGrpSpPr/>
          <p:nvPr/>
        </p:nvGrpSpPr>
        <p:grpSpPr>
          <a:xfrm>
            <a:off x="8196774" y="1384298"/>
            <a:ext cx="1215412" cy="1215412"/>
            <a:chOff x="7892842" y="3296410"/>
            <a:chExt cx="3273952" cy="3273952"/>
          </a:xfrm>
        </p:grpSpPr>
        <p:sp>
          <p:nvSpPr>
            <p:cNvPr id="162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" name="Shape 290"/>
            <p:cNvSpPr/>
            <p:nvPr/>
          </p:nvSpPr>
          <p:spPr>
            <a:xfrm>
              <a:off x="7892842" y="3296410"/>
              <a:ext cx="3200112" cy="3200112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64" name="Группа 39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165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Прямоугольник 41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PT Sans"/>
                <a:sym typeface="PT Sans"/>
              </a:endParaRPr>
            </a:p>
          </p:txBody>
        </p:sp>
      </p:grpSp>
      <p:sp>
        <p:nvSpPr>
          <p:cNvPr id="167" name="Скругленный прямоугольник 35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sp>
        <p:nvSpPr>
          <p:cNvPr id="39" name="Shape 195"/>
          <p:cNvSpPr/>
          <p:nvPr/>
        </p:nvSpPr>
        <p:spPr>
          <a:xfrm>
            <a:off x="9972227" y="2966165"/>
            <a:ext cx="1900170" cy="3474126"/>
          </a:xfrm>
          <a:prstGeom prst="rect">
            <a:avLst/>
          </a:prstGeom>
          <a:noFill/>
          <a:ln w="19050" cap="flat">
            <a:solidFill>
              <a:srgbClr val="B9D533"/>
            </a:solidFill>
            <a:prstDash val="dash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Контроль за</a:t>
            </a:r>
            <a:r>
              <a:rPr kumimoji="0" lang="uk-UA" sz="1600" b="1" i="0" u="none" strike="noStrike" kern="0" cap="none" spc="0" normalizeH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sym typeface="PT Sans"/>
              </a:rPr>
              <a:t> використанням та охороною земель</a:t>
            </a:r>
            <a:endParaRPr kumimoji="0" lang="uk-UA" sz="16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sym typeface="PT Sans"/>
            </a:endParaRPr>
          </a:p>
        </p:txBody>
      </p:sp>
      <p:grpSp>
        <p:nvGrpSpPr>
          <p:cNvPr id="40" name="Группа 146"/>
          <p:cNvGrpSpPr/>
          <p:nvPr/>
        </p:nvGrpSpPr>
        <p:grpSpPr>
          <a:xfrm>
            <a:off x="10158855" y="1266411"/>
            <a:ext cx="1440001" cy="1440000"/>
            <a:chOff x="7602796" y="3006363"/>
            <a:chExt cx="3878923" cy="3878924"/>
          </a:xfrm>
        </p:grpSpPr>
        <p:graphicFrame>
          <p:nvGraphicFramePr>
            <p:cNvPr id="41" name="Chart 288"/>
            <p:cNvGraphicFramePr/>
            <p:nvPr>
              <p:extLst>
                <p:ext uri="{D42A27DB-BD31-4B8C-83A1-F6EECF244321}">
                  <p14:modId xmlns:p14="http://schemas.microsoft.com/office/powerpoint/2010/main" val="2054842502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42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" name="Shape 290"/>
            <p:cNvSpPr/>
            <p:nvPr/>
          </p:nvSpPr>
          <p:spPr>
            <a:xfrm>
              <a:off x="7942600" y="3321289"/>
              <a:ext cx="3200109" cy="3200112"/>
            </a:xfrm>
            <a:prstGeom prst="ellipse">
              <a:avLst/>
            </a:prstGeom>
            <a:blipFill>
              <a:blip r:embed="rId14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5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38"/>
          <p:cNvSpPr>
            <a:spLocks noChangeArrowheads="1"/>
          </p:cNvSpPr>
          <p:nvPr/>
        </p:nvSpPr>
        <p:spPr bwMode="auto">
          <a:xfrm>
            <a:off x="6046090" y="18002"/>
            <a:ext cx="77596" cy="1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391" tIns="19195" rIns="38391" bIns="19195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346591" hangingPunct="0"/>
            <a:endParaRPr lang="ru-RU" sz="1000" kern="0">
              <a:solidFill>
                <a:srgbClr val="A6A7AC"/>
              </a:solidFill>
              <a:latin typeface="PT Sans"/>
              <a:sym typeface="PT Sans"/>
            </a:endParaRPr>
          </a:p>
        </p:txBody>
      </p:sp>
      <p:sp>
        <p:nvSpPr>
          <p:cNvPr id="175" name="Rectangle 60"/>
          <p:cNvSpPr>
            <a:spLocks noChangeArrowheads="1"/>
          </p:cNvSpPr>
          <p:nvPr/>
        </p:nvSpPr>
        <p:spPr bwMode="auto">
          <a:xfrm>
            <a:off x="0" y="147716"/>
            <a:ext cx="77596" cy="1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391" tIns="19195" rIns="38391" bIns="19195" numCol="1" anchor="ctr" anchorCtr="0" compatLnSpc="1">
            <a:prstTxWarp prst="textNoShape">
              <a:avLst/>
            </a:prstTxWarp>
            <a:spAutoFit/>
          </a:bodyPr>
          <a:lstStyle/>
          <a:p>
            <a:pPr defTabSz="383917" fontAlgn="base">
              <a:spcBef>
                <a:spcPct val="0"/>
              </a:spcBef>
              <a:spcAft>
                <a:spcPct val="0"/>
              </a:spcAft>
            </a:pPr>
            <a:endParaRPr lang="ru-RU" sz="800" kern="0">
              <a:solidFill>
                <a:srgbClr val="A6A7AC"/>
              </a:solidFill>
              <a:cs typeface="Arial" pitchFamily="34" charset="0"/>
              <a:sym typeface="PT Sans"/>
            </a:endParaRPr>
          </a:p>
        </p:txBody>
      </p:sp>
      <p:sp>
        <p:nvSpPr>
          <p:cNvPr id="177" name="Прямоугольник с двумя скругленными противолежащими углами 84"/>
          <p:cNvSpPr/>
          <p:nvPr/>
        </p:nvSpPr>
        <p:spPr>
          <a:xfrm>
            <a:off x="4308228" y="744243"/>
            <a:ext cx="3596054" cy="544413"/>
          </a:xfrm>
          <a:prstGeom prst="round2DiagRect">
            <a:avLst>
              <a:gd name="adj1" fmla="val 0"/>
              <a:gd name="adj2" fmla="val 47570"/>
            </a:avLst>
          </a:prstGeom>
          <a:solidFill>
            <a:srgbClr val="F79646"/>
          </a:solidFill>
          <a:ln w="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Директор департаменту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9" name="Прямоугольник с двумя скругленными противолежащими углами 74"/>
          <p:cNvSpPr/>
          <p:nvPr/>
        </p:nvSpPr>
        <p:spPr>
          <a:xfrm>
            <a:off x="4646055" y="6248200"/>
            <a:ext cx="2867427" cy="43947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7964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Кількість штатних посад  </a:t>
            </a:r>
            <a:r>
              <a:rPr kumimoji="0" lang="uk-UA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- 21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0" name="Shape 275"/>
          <p:cNvSpPr>
            <a:spLocks/>
          </p:cNvSpPr>
          <p:nvPr/>
        </p:nvSpPr>
        <p:spPr>
          <a:xfrm>
            <a:off x="2510288" y="172926"/>
            <a:ext cx="932827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 fontScale="775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uk-UA" sz="2800" kern="0" dirty="0">
                <a:solidFill>
                  <a:srgbClr val="00B050"/>
                </a:solidFill>
                <a:latin typeface="Trebuchet MS" pitchFamily="34" charset="0"/>
              </a:rPr>
              <a:t>Структура департаменту земельних ресурсів у графічному вигляді</a:t>
            </a:r>
          </a:p>
        </p:txBody>
      </p:sp>
      <p:grpSp>
        <p:nvGrpSpPr>
          <p:cNvPr id="191" name="Группа 54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192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Прямоугольник 56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PT Sans"/>
                <a:sym typeface="PT Sans"/>
              </a:endParaRPr>
            </a:p>
          </p:txBody>
        </p:sp>
      </p:grpSp>
      <p:cxnSp>
        <p:nvCxnSpPr>
          <p:cNvPr id="202" name="Прямая со стрелкой 91"/>
          <p:cNvCxnSpPr/>
          <p:nvPr/>
        </p:nvCxnSpPr>
        <p:spPr>
          <a:xfrm>
            <a:off x="6100024" y="1272360"/>
            <a:ext cx="5025" cy="15379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6" name="Прямоугольник с двумя скругленными противолежащими углами 60"/>
          <p:cNvSpPr/>
          <p:nvPr/>
        </p:nvSpPr>
        <p:spPr>
          <a:xfrm>
            <a:off x="9474363" y="1775478"/>
            <a:ext cx="2340000" cy="54049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5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В</a:t>
            </a:r>
            <a:r>
              <a:rPr kumimoji="0" lang="uk-UA" sz="135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ідділ обліку та фінансово-аналітичної роботи</a:t>
            </a:r>
          </a:p>
        </p:txBody>
      </p:sp>
      <p:sp>
        <p:nvSpPr>
          <p:cNvPr id="197" name="Прямоугольник с двумя скругленными противолежащими углами 65"/>
          <p:cNvSpPr/>
          <p:nvPr/>
        </p:nvSpPr>
        <p:spPr>
          <a:xfrm>
            <a:off x="9713090" y="2761233"/>
            <a:ext cx="1979999" cy="544413"/>
          </a:xfrm>
          <a:prstGeom prst="round2DiagRect">
            <a:avLst>
              <a:gd name="adj1" fmla="val 1906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  <a:sym typeface="PT Sans"/>
              </a:rPr>
              <a:t>Начальник відділу – головний бухгалтер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8" name="Прямоугольник с двумя скругленными противолежащими углами 66"/>
          <p:cNvSpPr/>
          <p:nvPr/>
        </p:nvSpPr>
        <p:spPr>
          <a:xfrm>
            <a:off x="9713090" y="3676991"/>
            <a:ext cx="1980000" cy="5453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Заступник начальника відділу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9" name="Прямоугольник с двумя скругленными противолежащими углами 67"/>
          <p:cNvSpPr/>
          <p:nvPr/>
        </p:nvSpPr>
        <p:spPr>
          <a:xfrm>
            <a:off x="9713090" y="4615323"/>
            <a:ext cx="1980000" cy="5542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9D533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200" name="Прямоугольник с двумя скругленными противолежащими углами 68"/>
          <p:cNvSpPr/>
          <p:nvPr/>
        </p:nvSpPr>
        <p:spPr>
          <a:xfrm>
            <a:off x="9332883" y="1655222"/>
            <a:ext cx="2628179" cy="4392491"/>
          </a:xfrm>
          <a:prstGeom prst="round2DiagRect">
            <a:avLst>
              <a:gd name="adj1" fmla="val 8830"/>
              <a:gd name="adj2" fmla="val 1040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AC9006"/>
              </a:solidFill>
              <a:effectLst/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cxnSp>
        <p:nvCxnSpPr>
          <p:cNvPr id="203" name="Прямая со стрелкой 103"/>
          <p:cNvCxnSpPr/>
          <p:nvPr/>
        </p:nvCxnSpPr>
        <p:spPr>
          <a:xfrm>
            <a:off x="10670958" y="4274732"/>
            <a:ext cx="0" cy="24432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4" name="Прямая со стрелкой 136"/>
          <p:cNvCxnSpPr/>
          <p:nvPr/>
        </p:nvCxnSpPr>
        <p:spPr>
          <a:xfrm>
            <a:off x="10657021" y="3352865"/>
            <a:ext cx="0" cy="24432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5" name="Прямая со стрелкой 139"/>
          <p:cNvCxnSpPr/>
          <p:nvPr/>
        </p:nvCxnSpPr>
        <p:spPr>
          <a:xfrm>
            <a:off x="10646973" y="2404182"/>
            <a:ext cx="0" cy="35531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6" name="Прямоугольник с двумя скругленными противолежащими углами 75"/>
          <p:cNvSpPr/>
          <p:nvPr/>
        </p:nvSpPr>
        <p:spPr>
          <a:xfrm>
            <a:off x="4282243" y="2783478"/>
            <a:ext cx="1980000" cy="557977"/>
          </a:xfrm>
          <a:prstGeom prst="round2DiagRect">
            <a:avLst/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46591" hangingPunct="0">
              <a:defRPr/>
            </a:pPr>
            <a:r>
              <a:rPr lang="uk-UA" sz="1200" b="1" kern="0" dirty="0"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Заступник директора департаменту – начальник відділу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B9D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sym typeface="PT Sans"/>
            </a:endParaRPr>
          </a:p>
        </p:txBody>
      </p:sp>
      <p:sp>
        <p:nvSpPr>
          <p:cNvPr id="178" name="Прямоугольник с двумя скругленными противолежащими углами 96"/>
          <p:cNvSpPr/>
          <p:nvPr/>
        </p:nvSpPr>
        <p:spPr>
          <a:xfrm>
            <a:off x="4039805" y="1775831"/>
            <a:ext cx="2363657" cy="55669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46591" hangingPunct="0">
              <a:defRPr/>
            </a:pPr>
            <a:r>
              <a:rPr lang="uk-UA" sz="1400" b="1" kern="0" dirty="0"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Відділ</a:t>
            </a:r>
          </a:p>
          <a:p>
            <a:pPr lvl="0" algn="ctr" defTabSz="346591" hangingPunct="0">
              <a:defRPr/>
            </a:pPr>
            <a:r>
              <a:rPr lang="uk-UA" sz="1400" b="1" kern="0" dirty="0"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використання земель</a:t>
            </a:r>
          </a:p>
        </p:txBody>
      </p:sp>
      <p:sp>
        <p:nvSpPr>
          <p:cNvPr id="182" name="Прямоугольник с двумя скругленными противолежащими углами 174"/>
          <p:cNvSpPr/>
          <p:nvPr/>
        </p:nvSpPr>
        <p:spPr>
          <a:xfrm>
            <a:off x="4278096" y="3744060"/>
            <a:ext cx="1980000" cy="562423"/>
          </a:xfrm>
          <a:prstGeom prst="round2DiagRect">
            <a:avLst>
              <a:gd name="adj1" fmla="val 27770"/>
              <a:gd name="adj2" fmla="val 0"/>
            </a:avLst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Заступник начальника відділу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B9D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3" name="Прямоугольник с двумя скругленными противолежащими углами 175"/>
          <p:cNvSpPr/>
          <p:nvPr/>
        </p:nvSpPr>
        <p:spPr>
          <a:xfrm>
            <a:off x="4272688" y="4615323"/>
            <a:ext cx="1980000" cy="5542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E7FB7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B9D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4" name="Прямоугольник с двумя скругленными противолежащими углами 57"/>
          <p:cNvSpPr/>
          <p:nvPr/>
        </p:nvSpPr>
        <p:spPr>
          <a:xfrm>
            <a:off x="3996370" y="1651925"/>
            <a:ext cx="2575528" cy="4395789"/>
          </a:xfrm>
          <a:prstGeom prst="round2DiagRect">
            <a:avLst>
              <a:gd name="adj1" fmla="val 15144"/>
              <a:gd name="adj2" fmla="val 1491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AC9006"/>
              </a:solidFill>
              <a:effectLst/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cxnSp>
        <p:nvCxnSpPr>
          <p:cNvPr id="201" name="Прямая со стрелкой 90"/>
          <p:cNvCxnSpPr/>
          <p:nvPr/>
        </p:nvCxnSpPr>
        <p:spPr>
          <a:xfrm>
            <a:off x="5168713" y="2375504"/>
            <a:ext cx="0" cy="34474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6" name="Прямая со стрелкой 58"/>
          <p:cNvCxnSpPr/>
          <p:nvPr/>
        </p:nvCxnSpPr>
        <p:spPr>
          <a:xfrm>
            <a:off x="5179081" y="3371033"/>
            <a:ext cx="0" cy="34474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7" name="Прямая со стрелкой 61"/>
          <p:cNvCxnSpPr/>
          <p:nvPr/>
        </p:nvCxnSpPr>
        <p:spPr>
          <a:xfrm>
            <a:off x="5195000" y="4337564"/>
            <a:ext cx="0" cy="221383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5" name="Скругленный прямоугольник 46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cxnSp>
        <p:nvCxnSpPr>
          <p:cNvPr id="216" name="Прямая со стрелкой 80"/>
          <p:cNvCxnSpPr/>
          <p:nvPr/>
        </p:nvCxnSpPr>
        <p:spPr>
          <a:xfrm rot="16200000" flipH="1">
            <a:off x="1954618" y="1560220"/>
            <a:ext cx="168775" cy="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7" name="Прямая соединительная линия 20"/>
          <p:cNvCxnSpPr/>
          <p:nvPr/>
        </p:nvCxnSpPr>
        <p:spPr>
          <a:xfrm flipH="1">
            <a:off x="2039005" y="1468516"/>
            <a:ext cx="4084681" cy="7316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</p:cxnSp>
      <p:cxnSp>
        <p:nvCxnSpPr>
          <p:cNvPr id="218" name="Прямая соединительная линия 76"/>
          <p:cNvCxnSpPr/>
          <p:nvPr/>
        </p:nvCxnSpPr>
        <p:spPr>
          <a:xfrm flipH="1" flipV="1">
            <a:off x="6123688" y="1468516"/>
            <a:ext cx="4520675" cy="18935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</p:cxnSp>
      <p:cxnSp>
        <p:nvCxnSpPr>
          <p:cNvPr id="219" name="Прямая со стрелкой 80"/>
          <p:cNvCxnSpPr/>
          <p:nvPr/>
        </p:nvCxnSpPr>
        <p:spPr>
          <a:xfrm rot="16200000" flipH="1">
            <a:off x="10541411" y="1557029"/>
            <a:ext cx="168775" cy="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4" name="Прямая со стрелкой 80"/>
          <p:cNvCxnSpPr/>
          <p:nvPr/>
        </p:nvCxnSpPr>
        <p:spPr>
          <a:xfrm>
            <a:off x="7819902" y="1488612"/>
            <a:ext cx="5025" cy="15379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6" name="Прямоугольник с двумя скругленными противолежащими углами 178"/>
          <p:cNvSpPr/>
          <p:nvPr/>
        </p:nvSpPr>
        <p:spPr>
          <a:xfrm>
            <a:off x="204462" y="5372601"/>
            <a:ext cx="1697020" cy="50309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79" name="Прямоугольник с двумя скругленными противолежащими углами 97"/>
          <p:cNvSpPr/>
          <p:nvPr/>
        </p:nvSpPr>
        <p:spPr>
          <a:xfrm>
            <a:off x="1038035" y="2783478"/>
            <a:ext cx="1980000" cy="563032"/>
          </a:xfrm>
          <a:prstGeom prst="round2DiagRect">
            <a:avLst/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46591" hangingPunct="0">
              <a:defRPr/>
            </a:pPr>
            <a:r>
              <a:rPr lang="uk-UA" sz="1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Заступник директора департаменту – начальник відділу</a:t>
            </a:r>
            <a:endParaRPr kumimoji="0" lang="uk-UA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sym typeface="PT Sans"/>
            </a:endParaRPr>
          </a:p>
        </p:txBody>
      </p:sp>
      <p:sp>
        <p:nvSpPr>
          <p:cNvPr id="180" name="Прямоугольник с двумя скругленными противолежащими углами 98"/>
          <p:cNvSpPr/>
          <p:nvPr/>
        </p:nvSpPr>
        <p:spPr>
          <a:xfrm>
            <a:off x="237760" y="3715775"/>
            <a:ext cx="1630424" cy="583334"/>
          </a:xfrm>
          <a:prstGeom prst="round2DiagRect">
            <a:avLst/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Сектор обслуговування фізичних осіб</a:t>
            </a:r>
          </a:p>
        </p:txBody>
      </p:sp>
      <p:sp>
        <p:nvSpPr>
          <p:cNvPr id="181" name="Прямоугольник с двумя скругленными противолежащими углами 99"/>
          <p:cNvSpPr/>
          <p:nvPr/>
        </p:nvSpPr>
        <p:spPr>
          <a:xfrm>
            <a:off x="2081228" y="3742263"/>
            <a:ext cx="1697020" cy="564220"/>
          </a:xfrm>
          <a:prstGeom prst="round2DiagRect">
            <a:avLst/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С</a:t>
            </a:r>
            <a:r>
              <a:rPr kumimoji="0" lang="uk-UA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ектор</a:t>
            </a:r>
            <a:r>
              <a:rPr kumimoji="0" lang="uk-UA" sz="1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 </a:t>
            </a: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rPr>
              <a:t>обслуговування юридичних осіб</a:t>
            </a:r>
          </a:p>
        </p:txBody>
      </p:sp>
      <p:sp>
        <p:nvSpPr>
          <p:cNvPr id="185" name="Прямоугольник с двумя скругленными противолежащими углами 177"/>
          <p:cNvSpPr/>
          <p:nvPr/>
        </p:nvSpPr>
        <p:spPr>
          <a:xfrm>
            <a:off x="220432" y="4615322"/>
            <a:ext cx="1697020" cy="5542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46591" hangingPunct="0">
              <a:lnSpc>
                <a:spcPct val="115000"/>
              </a:lnSpc>
              <a:defRPr/>
            </a:pPr>
            <a:r>
              <a:rPr lang="uk-UA" sz="1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Завідувач сектором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88" name="Прямоугольник с двумя скругленными противолежащими углами 180"/>
          <p:cNvSpPr/>
          <p:nvPr/>
        </p:nvSpPr>
        <p:spPr>
          <a:xfrm>
            <a:off x="2090281" y="4615323"/>
            <a:ext cx="1697020" cy="5542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46591" hangingPunct="0">
              <a:lnSpc>
                <a:spcPct val="115000"/>
              </a:lnSpc>
              <a:defRPr/>
            </a:pPr>
            <a:r>
              <a:rPr lang="uk-UA" sz="1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Завідувач сектором</a:t>
            </a:r>
            <a:endParaRPr lang="ru-RU" sz="1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sp>
        <p:nvSpPr>
          <p:cNvPr id="195" name="Прямоугольник с двумя скругленными противолежащими углами 59"/>
          <p:cNvSpPr/>
          <p:nvPr/>
        </p:nvSpPr>
        <p:spPr>
          <a:xfrm>
            <a:off x="798478" y="1772820"/>
            <a:ext cx="2574000" cy="55970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346591" hangingPunct="0">
              <a:defRPr/>
            </a:pPr>
            <a:r>
              <a:rPr lang="uk-UA" sz="1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Відділ</a:t>
            </a:r>
          </a:p>
          <a:p>
            <a:pPr lvl="0" algn="ctr" defTabSz="346591" hangingPunct="0">
              <a:defRPr/>
            </a:pPr>
            <a:r>
              <a:rPr lang="uk-UA" sz="1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rPr>
              <a:t>землеустрою</a:t>
            </a:r>
          </a:p>
        </p:txBody>
      </p:sp>
      <p:sp>
        <p:nvSpPr>
          <p:cNvPr id="209" name="Прямоугольник с двумя скругленными противолежащими углами 63"/>
          <p:cNvSpPr/>
          <p:nvPr/>
        </p:nvSpPr>
        <p:spPr>
          <a:xfrm>
            <a:off x="152338" y="1654998"/>
            <a:ext cx="3746526" cy="4392717"/>
          </a:xfrm>
          <a:prstGeom prst="round2DiagRect">
            <a:avLst>
              <a:gd name="adj1" fmla="val 7735"/>
              <a:gd name="adj2" fmla="val 7292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C9006"/>
              </a:solidFill>
              <a:effectLst/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cxnSp>
        <p:nvCxnSpPr>
          <p:cNvPr id="212" name="Прямая со стрелкой 70"/>
          <p:cNvCxnSpPr/>
          <p:nvPr/>
        </p:nvCxnSpPr>
        <p:spPr>
          <a:xfrm>
            <a:off x="1068248" y="5218006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0" name="Прямая соединительная линия 78"/>
          <p:cNvCxnSpPr/>
          <p:nvPr/>
        </p:nvCxnSpPr>
        <p:spPr>
          <a:xfrm flipH="1">
            <a:off x="1016759" y="3513034"/>
            <a:ext cx="1962027" cy="0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</p:cxnSp>
      <p:cxnSp>
        <p:nvCxnSpPr>
          <p:cNvPr id="221" name="Прямая со стрелкой 79"/>
          <p:cNvCxnSpPr/>
          <p:nvPr/>
        </p:nvCxnSpPr>
        <p:spPr>
          <a:xfrm>
            <a:off x="1067575" y="3524663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2" name="Прямая со стрелкой 81"/>
          <p:cNvCxnSpPr/>
          <p:nvPr/>
        </p:nvCxnSpPr>
        <p:spPr>
          <a:xfrm>
            <a:off x="2968060" y="3532991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3" name="Прямая со стрелкой 82"/>
          <p:cNvCxnSpPr/>
          <p:nvPr/>
        </p:nvCxnSpPr>
        <p:spPr>
          <a:xfrm>
            <a:off x="2045185" y="3348692"/>
            <a:ext cx="0" cy="14400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Прямоугольник с двумя скругленными противолежащими углами 178"/>
          <p:cNvSpPr/>
          <p:nvPr/>
        </p:nvSpPr>
        <p:spPr>
          <a:xfrm>
            <a:off x="2090282" y="5372601"/>
            <a:ext cx="1697020" cy="50309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5C1A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6591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rPr>
              <a:t>Головний спеціаліст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Calibri"/>
              <a:cs typeface="Times New Roman"/>
              <a:sym typeface="PT Sans"/>
            </a:endParaRPr>
          </a:p>
        </p:txBody>
      </p:sp>
      <p:cxnSp>
        <p:nvCxnSpPr>
          <p:cNvPr id="54" name="Прямая со стрелкой 72"/>
          <p:cNvCxnSpPr/>
          <p:nvPr/>
        </p:nvCxnSpPr>
        <p:spPr>
          <a:xfrm>
            <a:off x="2926972" y="5185334"/>
            <a:ext cx="0" cy="187267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59" name="Групувати 58"/>
          <p:cNvGrpSpPr/>
          <p:nvPr/>
        </p:nvGrpSpPr>
        <p:grpSpPr>
          <a:xfrm>
            <a:off x="6667755" y="1654998"/>
            <a:ext cx="2575528" cy="4392716"/>
            <a:chOff x="244513" y="1611273"/>
            <a:chExt cx="3343513" cy="4392716"/>
          </a:xfrm>
        </p:grpSpPr>
        <p:sp>
          <p:nvSpPr>
            <p:cNvPr id="60" name="Прямоугольник с двумя скругленными противолежащими углами 75"/>
            <p:cNvSpPr/>
            <p:nvPr/>
          </p:nvSpPr>
          <p:spPr>
            <a:xfrm>
              <a:off x="511062" y="2715311"/>
              <a:ext cx="2525469" cy="544413"/>
            </a:xfrm>
            <a:prstGeom prst="round2DiagRect">
              <a:avLst/>
            </a:prstGeom>
            <a:solidFill>
              <a:srgbClr val="773F9B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346591" hangingPunct="0">
                <a:defRPr/>
              </a:pPr>
              <a:r>
                <a:rPr lang="uk-UA" sz="1200" b="1" kern="0" dirty="0">
                  <a:solidFill>
                    <a:srgbClr val="B9D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sym typeface="PT Sans"/>
                </a:rPr>
                <a:t>Заступник директора департаменту – начальник відділу</a:t>
              </a:r>
              <a:endPara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sym typeface="PT Sans"/>
              </a:endParaRPr>
            </a:p>
          </p:txBody>
        </p:sp>
        <p:sp>
          <p:nvSpPr>
            <p:cNvPr id="61" name="Прямоугольник с двумя скругленными противолежащими углами 96"/>
            <p:cNvSpPr/>
            <p:nvPr/>
          </p:nvSpPr>
          <p:spPr>
            <a:xfrm>
              <a:off x="300898" y="1729094"/>
              <a:ext cx="3037754" cy="54315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73F9B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346591" hangingPunct="0">
                <a:defRPr/>
              </a:pPr>
              <a:r>
                <a:rPr lang="uk-UA" sz="1400" b="1" kern="0" dirty="0">
                  <a:solidFill>
                    <a:srgbClr val="B9D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sym typeface="PT Sans"/>
                </a:rPr>
                <a:t>Відділ</a:t>
              </a:r>
            </a:p>
            <a:p>
              <a:pPr lvl="0" algn="ctr" defTabSz="346591" hangingPunct="0">
                <a:defRPr/>
              </a:pPr>
              <a:r>
                <a:rPr lang="uk-UA" sz="1400" b="1" kern="0">
                  <a:solidFill>
                    <a:srgbClr val="B9D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sym typeface="PT Sans"/>
                </a:rPr>
                <a:t>охорони земель </a:t>
              </a:r>
              <a:endParaRPr lang="uk-UA" sz="1400" b="1" kern="0" dirty="0"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PT Sans"/>
              </a:endParaRPr>
            </a:p>
          </p:txBody>
        </p:sp>
        <p:sp>
          <p:nvSpPr>
            <p:cNvPr id="62" name="Прямоугольник с двумя скругленными противолежащими углами 174"/>
            <p:cNvSpPr/>
            <p:nvPr/>
          </p:nvSpPr>
          <p:spPr>
            <a:xfrm>
              <a:off x="479168" y="3700335"/>
              <a:ext cx="2557363" cy="548747"/>
            </a:xfrm>
            <a:prstGeom prst="round2DiagRect">
              <a:avLst>
                <a:gd name="adj1" fmla="val 27770"/>
                <a:gd name="adj2" fmla="val 0"/>
              </a:avLst>
            </a:prstGeom>
            <a:solidFill>
              <a:srgbClr val="773F9B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659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B9D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Calibri"/>
                  <a:cs typeface="Times New Roman"/>
                  <a:sym typeface="PT Sans"/>
                </a:rPr>
                <a:t>Заступник начальника відділу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endParaRPr>
            </a:p>
          </p:txBody>
        </p:sp>
        <p:sp>
          <p:nvSpPr>
            <p:cNvPr id="63" name="Прямоугольник с двумя скругленными противолежащими углами 175"/>
            <p:cNvSpPr/>
            <p:nvPr/>
          </p:nvSpPr>
          <p:spPr>
            <a:xfrm>
              <a:off x="511062" y="4571598"/>
              <a:ext cx="2570407" cy="55422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773F9B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6591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B9D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Calibri"/>
                  <a:cs typeface="Times New Roman"/>
                  <a:sym typeface="PT Sans"/>
                </a:rPr>
                <a:t>Головний спеціаліст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B9D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endParaRPr>
            </a:p>
          </p:txBody>
        </p:sp>
        <p:sp>
          <p:nvSpPr>
            <p:cNvPr id="65" name="Прямоугольник с двумя скругленными противолежащими углами 57"/>
            <p:cNvSpPr/>
            <p:nvPr/>
          </p:nvSpPr>
          <p:spPr>
            <a:xfrm>
              <a:off x="244513" y="1611273"/>
              <a:ext cx="3343513" cy="4392716"/>
            </a:xfrm>
            <a:prstGeom prst="round2DiagRect">
              <a:avLst>
                <a:gd name="adj1" fmla="val 15144"/>
                <a:gd name="adj2" fmla="val 14919"/>
              </a:avLst>
            </a:prstGeom>
            <a:noFill/>
            <a:ln w="25400" cap="flat" cmpd="sng" algn="ctr">
              <a:solidFill>
                <a:srgbClr val="B9D533"/>
              </a:solidFill>
              <a:prstDash val="solid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6591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AC9006"/>
                </a:solidFill>
                <a:effectLst/>
                <a:uLnTx/>
                <a:uFillTx/>
                <a:latin typeface="Trebuchet MS" pitchFamily="34" charset="0"/>
                <a:ea typeface="Calibri"/>
                <a:cs typeface="Times New Roman"/>
                <a:sym typeface="PT Sans"/>
              </a:endParaRPr>
            </a:p>
          </p:txBody>
        </p:sp>
        <p:cxnSp>
          <p:nvCxnSpPr>
            <p:cNvPr id="66" name="Прямая со стрелкой 90"/>
            <p:cNvCxnSpPr/>
            <p:nvPr/>
          </p:nvCxnSpPr>
          <p:spPr>
            <a:xfrm>
              <a:off x="1753803" y="2378952"/>
              <a:ext cx="0" cy="336359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ysDot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7" name="Прямая со стрелкой 58"/>
            <p:cNvCxnSpPr/>
            <p:nvPr/>
          </p:nvCxnSpPr>
          <p:spPr>
            <a:xfrm>
              <a:off x="1753803" y="3298627"/>
              <a:ext cx="0" cy="336359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ysDot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8" name="Прямая со стрелкой 61"/>
            <p:cNvCxnSpPr/>
            <p:nvPr/>
          </p:nvCxnSpPr>
          <p:spPr>
            <a:xfrm>
              <a:off x="1774469" y="4272288"/>
              <a:ext cx="0" cy="216000"/>
            </a:xfrm>
            <a:prstGeom prst="straightConnector1">
              <a:avLst/>
            </a:prstGeom>
            <a:noFill/>
            <a:ln w="38100" cap="flat" cmpd="sng" algn="ctr">
              <a:solidFill>
                <a:srgbClr val="92D050"/>
              </a:solidFill>
              <a:prstDash val="sysDot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6" name="Овал 5"/>
          <p:cNvSpPr/>
          <p:nvPr/>
        </p:nvSpPr>
        <p:spPr>
          <a:xfrm>
            <a:off x="1781706" y="5521081"/>
            <a:ext cx="216000" cy="216000"/>
          </a:xfrm>
          <a:prstGeom prst="ellipse">
            <a:avLst/>
          </a:prstGeom>
          <a:solidFill>
            <a:srgbClr val="45C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3</a:t>
            </a:r>
          </a:p>
        </p:txBody>
      </p:sp>
      <p:sp>
        <p:nvSpPr>
          <p:cNvPr id="73" name="Овал 72"/>
          <p:cNvSpPr/>
          <p:nvPr/>
        </p:nvSpPr>
        <p:spPr>
          <a:xfrm>
            <a:off x="3645934" y="5529338"/>
            <a:ext cx="216000" cy="216000"/>
          </a:xfrm>
          <a:prstGeom prst="ellipse">
            <a:avLst/>
          </a:prstGeom>
          <a:solidFill>
            <a:srgbClr val="45C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74" name="Овал 73"/>
          <p:cNvSpPr/>
          <p:nvPr/>
        </p:nvSpPr>
        <p:spPr>
          <a:xfrm>
            <a:off x="3657940" y="4795882"/>
            <a:ext cx="216000" cy="216000"/>
          </a:xfrm>
          <a:prstGeom prst="ellipse">
            <a:avLst/>
          </a:prstGeom>
          <a:solidFill>
            <a:srgbClr val="45C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1798958" y="4802095"/>
            <a:ext cx="216000" cy="216000"/>
          </a:xfrm>
          <a:prstGeom prst="ellipse">
            <a:avLst/>
          </a:prstGeom>
          <a:solidFill>
            <a:srgbClr val="45C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76" name="Овал 75"/>
          <p:cNvSpPr/>
          <p:nvPr/>
        </p:nvSpPr>
        <p:spPr>
          <a:xfrm>
            <a:off x="6150653" y="2931034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77" name="Овал 76"/>
          <p:cNvSpPr/>
          <p:nvPr/>
        </p:nvSpPr>
        <p:spPr>
          <a:xfrm>
            <a:off x="6150653" y="386958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78" name="Овал 77"/>
          <p:cNvSpPr/>
          <p:nvPr/>
        </p:nvSpPr>
        <p:spPr>
          <a:xfrm>
            <a:off x="6140176" y="4792553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2</a:t>
            </a:r>
          </a:p>
        </p:txBody>
      </p:sp>
      <p:sp>
        <p:nvSpPr>
          <p:cNvPr id="79" name="Овал 78"/>
          <p:cNvSpPr/>
          <p:nvPr/>
        </p:nvSpPr>
        <p:spPr>
          <a:xfrm>
            <a:off x="8725081" y="2940087"/>
            <a:ext cx="216000" cy="216000"/>
          </a:xfrm>
          <a:prstGeom prst="ellipse">
            <a:avLst/>
          </a:prstGeom>
          <a:solidFill>
            <a:srgbClr val="773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80" name="Овал 79"/>
          <p:cNvSpPr/>
          <p:nvPr/>
        </p:nvSpPr>
        <p:spPr>
          <a:xfrm>
            <a:off x="8733376" y="3869588"/>
            <a:ext cx="216000" cy="216000"/>
          </a:xfrm>
          <a:prstGeom prst="ellipse">
            <a:avLst/>
          </a:prstGeom>
          <a:solidFill>
            <a:srgbClr val="773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81" name="Овал 80"/>
          <p:cNvSpPr/>
          <p:nvPr/>
        </p:nvSpPr>
        <p:spPr>
          <a:xfrm>
            <a:off x="8746172" y="4792553"/>
            <a:ext cx="216000" cy="216000"/>
          </a:xfrm>
          <a:prstGeom prst="ellipse">
            <a:avLst/>
          </a:prstGeom>
          <a:solidFill>
            <a:srgbClr val="773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595255" y="2940254"/>
            <a:ext cx="216000" cy="216000"/>
          </a:xfrm>
          <a:prstGeom prst="ellipse">
            <a:avLst/>
          </a:prstGeom>
          <a:solidFill>
            <a:srgbClr val="B9D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595255" y="3802988"/>
            <a:ext cx="216000" cy="216000"/>
          </a:xfrm>
          <a:prstGeom prst="ellipse">
            <a:avLst/>
          </a:prstGeom>
          <a:solidFill>
            <a:srgbClr val="B9D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595255" y="4786989"/>
            <a:ext cx="216000" cy="216000"/>
          </a:xfrm>
          <a:prstGeom prst="ellipse">
            <a:avLst/>
          </a:prstGeom>
          <a:solidFill>
            <a:srgbClr val="B9D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4</a:t>
            </a:r>
          </a:p>
        </p:txBody>
      </p:sp>
      <p:sp>
        <p:nvSpPr>
          <p:cNvPr id="85" name="Овал 84"/>
          <p:cNvSpPr/>
          <p:nvPr/>
        </p:nvSpPr>
        <p:spPr>
          <a:xfrm>
            <a:off x="2904658" y="2923242"/>
            <a:ext cx="216000" cy="216000"/>
          </a:xfrm>
          <a:prstGeom prst="ellipse">
            <a:avLst/>
          </a:prstGeom>
          <a:solidFill>
            <a:srgbClr val="45C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1</a:t>
            </a:r>
          </a:p>
        </p:txBody>
      </p:sp>
      <p:cxnSp>
        <p:nvCxnSpPr>
          <p:cNvPr id="90" name="Прямая со стрелкой 80"/>
          <p:cNvCxnSpPr/>
          <p:nvPr/>
        </p:nvCxnSpPr>
        <p:spPr>
          <a:xfrm>
            <a:off x="5157345" y="1487451"/>
            <a:ext cx="5025" cy="15379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5" name="Прямая со стрелкой 90"/>
          <p:cNvCxnSpPr/>
          <p:nvPr/>
        </p:nvCxnSpPr>
        <p:spPr>
          <a:xfrm>
            <a:off x="2014958" y="2404182"/>
            <a:ext cx="0" cy="34474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Прямая со стрелкой 61"/>
          <p:cNvCxnSpPr/>
          <p:nvPr/>
        </p:nvCxnSpPr>
        <p:spPr>
          <a:xfrm>
            <a:off x="2988837" y="4326579"/>
            <a:ext cx="0" cy="221383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Прямая со стрелкой 61"/>
          <p:cNvCxnSpPr/>
          <p:nvPr/>
        </p:nvCxnSpPr>
        <p:spPr>
          <a:xfrm>
            <a:off x="1072052" y="4347612"/>
            <a:ext cx="0" cy="221383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6" name="Овал 85"/>
          <p:cNvSpPr/>
          <p:nvPr/>
        </p:nvSpPr>
        <p:spPr>
          <a:xfrm>
            <a:off x="3251038" y="1897463"/>
            <a:ext cx="216000" cy="216000"/>
          </a:xfrm>
          <a:prstGeom prst="ellipse">
            <a:avLst/>
          </a:prstGeom>
          <a:solidFill>
            <a:srgbClr val="0E7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7</a:t>
            </a:r>
          </a:p>
        </p:txBody>
      </p:sp>
      <p:sp>
        <p:nvSpPr>
          <p:cNvPr id="87" name="Овал 86"/>
          <p:cNvSpPr/>
          <p:nvPr/>
        </p:nvSpPr>
        <p:spPr>
          <a:xfrm>
            <a:off x="6286918" y="1897463"/>
            <a:ext cx="216000" cy="216000"/>
          </a:xfrm>
          <a:prstGeom prst="ellipse">
            <a:avLst/>
          </a:prstGeom>
          <a:solidFill>
            <a:srgbClr val="45C1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4</a:t>
            </a:r>
          </a:p>
        </p:txBody>
      </p:sp>
      <p:sp>
        <p:nvSpPr>
          <p:cNvPr id="88" name="Овал 87"/>
          <p:cNvSpPr/>
          <p:nvPr/>
        </p:nvSpPr>
        <p:spPr>
          <a:xfrm>
            <a:off x="8950273" y="1897463"/>
            <a:ext cx="216000" cy="216000"/>
          </a:xfrm>
          <a:prstGeom prst="ellipse">
            <a:avLst/>
          </a:prstGeom>
          <a:solidFill>
            <a:srgbClr val="B9D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3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701003" y="1895530"/>
            <a:ext cx="216000" cy="216000"/>
          </a:xfrm>
          <a:prstGeom prst="ellipse">
            <a:avLst/>
          </a:prstGeom>
          <a:solidFill>
            <a:srgbClr val="773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02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100" y="850349"/>
            <a:ext cx="11573197" cy="724247"/>
          </a:xfrm>
          <a:prstGeom prst="rect">
            <a:avLst/>
          </a:prstGeom>
        </p:spPr>
        <p:txBody>
          <a:bodyPr/>
          <a:lstStyle/>
          <a:p>
            <a:pPr lvl="0" defTabSz="346591" hangingPunct="0">
              <a:lnSpc>
                <a:spcPct val="100000"/>
              </a:lnSpc>
              <a:spcBef>
                <a:spcPts val="0"/>
              </a:spcBef>
            </a:pPr>
            <a:r>
              <a:rPr lang="uk-UA" sz="2400" b="1" kern="0" dirty="0">
                <a:solidFill>
                  <a:srgbClr val="0070C0"/>
                </a:solidFill>
                <a:latin typeface="Trebuchet MS" pitchFamily="34" charset="0"/>
                <a:sym typeface="PT Sans"/>
              </a:rPr>
              <a:t>Опрацьовано </a:t>
            </a:r>
            <a:r>
              <a:rPr lang="uk-UA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PT Sans"/>
              </a:rPr>
              <a:t>12644 </a:t>
            </a:r>
            <a:r>
              <a:rPr lang="uk-UA" sz="2400" b="1" kern="0" dirty="0">
                <a:solidFill>
                  <a:srgbClr val="0070C0"/>
                </a:solidFill>
                <a:latin typeface="Trebuchet MS" pitchFamily="34" charset="0"/>
                <a:sym typeface="PT Sans"/>
              </a:rPr>
              <a:t>резолюцій (карток) в </a:t>
            </a:r>
            <a:r>
              <a:rPr lang="uk-UA" sz="2400" b="1" kern="0" dirty="0" err="1">
                <a:solidFill>
                  <a:srgbClr val="0070C0"/>
                </a:solidFill>
                <a:latin typeface="Trebuchet MS" pitchFamily="34" charset="0"/>
                <a:sym typeface="PT Sans"/>
              </a:rPr>
              <a:t>Docs</a:t>
            </a:r>
            <a:r>
              <a:rPr lang="uk-UA" sz="2400" b="1" kern="0" dirty="0">
                <a:solidFill>
                  <a:srgbClr val="0070C0"/>
                </a:solidFill>
                <a:latin typeface="Trebuchet MS" pitchFamily="34" charset="0"/>
                <a:sym typeface="PT Sans"/>
              </a:rPr>
              <a:t> </a:t>
            </a:r>
            <a:r>
              <a:rPr lang="uk-UA" sz="2400" b="1" kern="0" dirty="0" err="1">
                <a:solidFill>
                  <a:srgbClr val="0070C0"/>
                </a:solidFill>
                <a:latin typeface="Trebuchet MS" pitchFamily="34" charset="0"/>
                <a:sym typeface="PT Sans"/>
              </a:rPr>
              <a:t>Vision</a:t>
            </a:r>
            <a:endParaRPr lang="uk-UA" sz="2400" b="1" kern="0" dirty="0">
              <a:solidFill>
                <a:srgbClr val="0070C0"/>
              </a:solidFill>
              <a:latin typeface="Trebuchet MS" pitchFamily="34" charset="0"/>
              <a:sym typeface="PT Sans"/>
            </a:endParaRPr>
          </a:p>
        </p:txBody>
      </p:sp>
      <p:grpSp>
        <p:nvGrpSpPr>
          <p:cNvPr id="59" name="Групувати 58"/>
          <p:cNvGrpSpPr/>
          <p:nvPr/>
        </p:nvGrpSpPr>
        <p:grpSpPr>
          <a:xfrm>
            <a:off x="328100" y="1733754"/>
            <a:ext cx="11577768" cy="2636810"/>
            <a:chOff x="323529" y="2411156"/>
            <a:chExt cx="10980011" cy="2753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C1FEC2-9744-4438-9680-083C4314D7EC}"/>
                </a:ext>
              </a:extLst>
            </p:cNvPr>
            <p:cNvGrpSpPr/>
            <p:nvPr/>
          </p:nvGrpSpPr>
          <p:grpSpPr>
            <a:xfrm flipV="1">
              <a:off x="7606245" y="2418344"/>
              <a:ext cx="3697295" cy="2746315"/>
              <a:chOff x="8567658" y="2301771"/>
              <a:chExt cx="4030985" cy="2746315"/>
            </a:xfrm>
            <a:solidFill>
              <a:srgbClr val="F8A432"/>
            </a:solidFill>
          </p:grpSpPr>
          <p:sp>
            <p:nvSpPr>
              <p:cNvPr id="53" name="Pentagon 37">
                <a:extLst>
                  <a:ext uri="{FF2B5EF4-FFF2-40B4-BE49-F238E27FC236}">
                    <a16:creationId xmlns:a16="http://schemas.microsoft.com/office/drawing/2014/main" id="{C8091DB2-C62E-4A4B-9F69-C7BCE41CA845}"/>
                  </a:ext>
                </a:extLst>
              </p:cNvPr>
              <p:cNvSpPr/>
              <p:nvPr/>
            </p:nvSpPr>
            <p:spPr>
              <a:xfrm>
                <a:off x="10451173" y="3520949"/>
                <a:ext cx="2147470" cy="324000"/>
              </a:xfrm>
              <a:prstGeom prst="homePlate">
                <a:avLst>
                  <a:gd name="adj" fmla="val 71017"/>
                </a:avLst>
              </a:prstGeom>
              <a:solidFill>
                <a:srgbClr val="806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" name="Pentagon 37">
                <a:extLst>
                  <a:ext uri="{FF2B5EF4-FFF2-40B4-BE49-F238E27FC236}">
                    <a16:creationId xmlns:a16="http://schemas.microsoft.com/office/drawing/2014/main" id="{C8091DB2-C62E-4A4B-9F69-C7BCE41CA845}"/>
                  </a:ext>
                </a:extLst>
              </p:cNvPr>
              <p:cNvSpPr/>
              <p:nvPr/>
            </p:nvSpPr>
            <p:spPr>
              <a:xfrm>
                <a:off x="8567658" y="3522573"/>
                <a:ext cx="2147470" cy="324000"/>
              </a:xfrm>
              <a:prstGeom prst="homePlate">
                <a:avLst>
                  <a:gd name="adj" fmla="val 650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Donut 38">
                <a:extLst>
                  <a:ext uri="{FF2B5EF4-FFF2-40B4-BE49-F238E27FC236}">
                    <a16:creationId xmlns:a16="http://schemas.microsoft.com/office/drawing/2014/main" id="{7EF9BDC0-CCFC-4DD6-9BC6-2590CB66D27E}"/>
                  </a:ext>
                </a:extLst>
              </p:cNvPr>
              <p:cNvSpPr/>
              <p:nvPr/>
            </p:nvSpPr>
            <p:spPr>
              <a:xfrm>
                <a:off x="8832402" y="3596351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Donut 38">
                <a:extLst>
                  <a:ext uri="{FF2B5EF4-FFF2-40B4-BE49-F238E27FC236}">
                    <a16:creationId xmlns:a16="http://schemas.microsoft.com/office/drawing/2014/main" id="{7EF9BDC0-CCFC-4DD6-9BC6-2590CB66D27E}"/>
                  </a:ext>
                </a:extLst>
              </p:cNvPr>
              <p:cNvSpPr/>
              <p:nvPr/>
            </p:nvSpPr>
            <p:spPr>
              <a:xfrm>
                <a:off x="10787649" y="2301771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rgbClr val="806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8BA50-56C5-4D36-9BFE-25F4756DEA35}"/>
                </a:ext>
              </a:extLst>
            </p:cNvPr>
            <p:cNvGrpSpPr/>
            <p:nvPr/>
          </p:nvGrpSpPr>
          <p:grpSpPr>
            <a:xfrm>
              <a:off x="5793399" y="3619194"/>
              <a:ext cx="1969700" cy="1545466"/>
              <a:chOff x="4538778" y="3532664"/>
              <a:chExt cx="2147470" cy="1545466"/>
            </a:xfrm>
            <a:solidFill>
              <a:srgbClr val="8EC043"/>
            </a:solidFill>
          </p:grpSpPr>
          <p:sp>
            <p:nvSpPr>
              <p:cNvPr id="7" name="Pentagon 40">
                <a:extLst>
                  <a:ext uri="{FF2B5EF4-FFF2-40B4-BE49-F238E27FC236}">
                    <a16:creationId xmlns:a16="http://schemas.microsoft.com/office/drawing/2014/main" id="{A2433D54-C1E6-4696-B7D2-818BEA9B9176}"/>
                  </a:ext>
                </a:extLst>
              </p:cNvPr>
              <p:cNvSpPr/>
              <p:nvPr/>
            </p:nvSpPr>
            <p:spPr>
              <a:xfrm>
                <a:off x="4538778" y="3532664"/>
                <a:ext cx="2147470" cy="3240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Donut 41">
                <a:extLst>
                  <a:ext uri="{FF2B5EF4-FFF2-40B4-BE49-F238E27FC236}">
                    <a16:creationId xmlns:a16="http://schemas.microsoft.com/office/drawing/2014/main" id="{9849360B-03F9-4CA9-A672-EE732135116D}"/>
                  </a:ext>
                </a:extLst>
              </p:cNvPr>
              <p:cNvSpPr/>
              <p:nvPr/>
            </p:nvSpPr>
            <p:spPr>
              <a:xfrm>
                <a:off x="4824734" y="3626395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5B6898-4597-4599-B8E2-0A97800D921A}"/>
                </a:ext>
              </a:extLst>
            </p:cNvPr>
            <p:cNvGrpSpPr/>
            <p:nvPr/>
          </p:nvGrpSpPr>
          <p:grpSpPr>
            <a:xfrm flipV="1">
              <a:off x="3966413" y="2411156"/>
              <a:ext cx="1969700" cy="1535158"/>
              <a:chOff x="8546446" y="3512928"/>
              <a:chExt cx="2147470" cy="1535158"/>
            </a:xfrm>
            <a:solidFill>
              <a:srgbClr val="229878"/>
            </a:solidFill>
          </p:grpSpPr>
          <p:sp>
            <p:nvSpPr>
              <p:cNvPr id="10" name="Pentagon 43">
                <a:extLst>
                  <a:ext uri="{FF2B5EF4-FFF2-40B4-BE49-F238E27FC236}">
                    <a16:creationId xmlns:a16="http://schemas.microsoft.com/office/drawing/2014/main" id="{A5D0D1BA-2674-48A3-88C1-C3EC6E1BD934}"/>
                  </a:ext>
                </a:extLst>
              </p:cNvPr>
              <p:cNvSpPr/>
              <p:nvPr/>
            </p:nvSpPr>
            <p:spPr>
              <a:xfrm>
                <a:off x="8546446" y="3512928"/>
                <a:ext cx="2147470" cy="324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Donut 44">
                <a:extLst>
                  <a:ext uri="{FF2B5EF4-FFF2-40B4-BE49-F238E27FC236}">
                    <a16:creationId xmlns:a16="http://schemas.microsoft.com/office/drawing/2014/main" id="{A6E9C795-F329-47A2-A02A-B58C7FA9DDFD}"/>
                  </a:ext>
                </a:extLst>
              </p:cNvPr>
              <p:cNvSpPr/>
              <p:nvPr/>
            </p:nvSpPr>
            <p:spPr>
              <a:xfrm>
                <a:off x="8832402" y="3596351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A4FFE0-E438-431B-A695-31A32EE57C97}"/>
                </a:ext>
              </a:extLst>
            </p:cNvPr>
            <p:cNvGrpSpPr/>
            <p:nvPr/>
          </p:nvGrpSpPr>
          <p:grpSpPr>
            <a:xfrm>
              <a:off x="2144522" y="3622314"/>
              <a:ext cx="1969700" cy="1535159"/>
              <a:chOff x="552322" y="3573016"/>
              <a:chExt cx="2147470" cy="1535159"/>
            </a:xfrm>
          </p:grpSpPr>
          <p:sp>
            <p:nvSpPr>
              <p:cNvPr id="13" name="Pentagon 46">
                <a:extLst>
                  <a:ext uri="{FF2B5EF4-FFF2-40B4-BE49-F238E27FC236}">
                    <a16:creationId xmlns:a16="http://schemas.microsoft.com/office/drawing/2014/main" id="{F1C8D809-3243-442D-A14D-DBD5D215E635}"/>
                  </a:ext>
                </a:extLst>
              </p:cNvPr>
              <p:cNvSpPr/>
              <p:nvPr/>
            </p:nvSpPr>
            <p:spPr>
              <a:xfrm>
                <a:off x="552322" y="3573016"/>
                <a:ext cx="2147470" cy="324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Donut 47">
                <a:extLst>
                  <a:ext uri="{FF2B5EF4-FFF2-40B4-BE49-F238E27FC236}">
                    <a16:creationId xmlns:a16="http://schemas.microsoft.com/office/drawing/2014/main" id="{10BA42E6-FAD1-45B7-B9F3-9C69B7C0D2EA}"/>
                  </a:ext>
                </a:extLst>
              </p:cNvPr>
              <p:cNvSpPr/>
              <p:nvPr/>
            </p:nvSpPr>
            <p:spPr>
              <a:xfrm>
                <a:off x="817066" y="3656440"/>
                <a:ext cx="1451735" cy="1451735"/>
              </a:xfrm>
              <a:prstGeom prst="donut">
                <a:avLst>
                  <a:gd name="adj" fmla="val 176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직사각형 113">
              <a:extLst>
                <a:ext uri="{FF2B5EF4-FFF2-40B4-BE49-F238E27FC236}">
                  <a16:creationId xmlns:a16="http://schemas.microsoft.com/office/drawing/2014/main" id="{46F483FE-4545-4281-9551-85490085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321" y="3593668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105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13">
              <a:extLst>
                <a:ext uri="{FF2B5EF4-FFF2-40B4-BE49-F238E27FC236}">
                  <a16:creationId xmlns:a16="http://schemas.microsoft.com/office/drawing/2014/main" id="{88653285-61A3-4D51-8A08-0EBEEB697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895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334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13">
              <a:extLst>
                <a:ext uri="{FF2B5EF4-FFF2-40B4-BE49-F238E27FC236}">
                  <a16:creationId xmlns:a16="http://schemas.microsoft.com/office/drawing/2014/main" id="{5D2B89A6-E121-4A7A-B8EE-FDFE838E7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470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382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직사각형 113">
              <a:extLst>
                <a:ext uri="{FF2B5EF4-FFF2-40B4-BE49-F238E27FC236}">
                  <a16:creationId xmlns:a16="http://schemas.microsoft.com/office/drawing/2014/main" id="{566EC88A-BD9F-4301-9C44-F3B5D026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5044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5358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431BF-0C9C-43D5-AEB0-D60DEB1EC40C}"/>
                </a:ext>
              </a:extLst>
            </p:cNvPr>
            <p:cNvSpPr txBox="1"/>
            <p:nvPr/>
          </p:nvSpPr>
          <p:spPr>
            <a:xfrm>
              <a:off x="7709377" y="4033760"/>
              <a:ext cx="1763436" cy="489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Листи</a:t>
              </a:r>
              <a:r>
                <a:rPr lang="en-US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підприємств,  організацій, установ</a:t>
              </a:r>
              <a:endParaRPr lang="ru-RU" sz="1200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E7B2B0-7439-4CDE-B393-FC7F5613890F}"/>
                </a:ext>
              </a:extLst>
            </p:cNvPr>
            <p:cNvSpPr txBox="1"/>
            <p:nvPr/>
          </p:nvSpPr>
          <p:spPr>
            <a:xfrm>
              <a:off x="3879407" y="4010546"/>
              <a:ext cx="2094721" cy="107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Документи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міської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ради,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виконавчого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комітету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розпорядження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доручення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міського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голови</a:t>
              </a:r>
              <a:endParaRPr lang="ru-RU" sz="12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35DC37-2B3E-4669-91E1-02AE9B63EAC1}"/>
                </a:ext>
              </a:extLst>
            </p:cNvPr>
            <p:cNvSpPr txBox="1"/>
            <p:nvPr/>
          </p:nvSpPr>
          <p:spPr>
            <a:xfrm>
              <a:off x="2219445" y="2802214"/>
              <a:ext cx="1633395" cy="67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Документи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органів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державної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та</a:t>
              </a:r>
              <a:endParaRPr lang="en-US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виконавчої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влади</a:t>
              </a:r>
              <a:endParaRPr lang="ru-RU" sz="12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64975C6-92CA-46D1-87C2-B0BDA6107452}"/>
                </a:ext>
              </a:extLst>
            </p:cNvPr>
            <p:cNvGrpSpPr/>
            <p:nvPr/>
          </p:nvGrpSpPr>
          <p:grpSpPr>
            <a:xfrm>
              <a:off x="5813184" y="2756455"/>
              <a:ext cx="5267224" cy="676561"/>
              <a:chOff x="2446159" y="5190276"/>
              <a:chExt cx="8285101" cy="52944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B5253A-F081-4415-BDEB-17F0DECBD9B1}"/>
                  </a:ext>
                </a:extLst>
              </p:cNvPr>
              <p:cNvSpPr txBox="1"/>
              <p:nvPr/>
            </p:nvSpPr>
            <p:spPr>
              <a:xfrm>
                <a:off x="2446159" y="5213933"/>
                <a:ext cx="2569255" cy="505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Підготовлено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рішень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міської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</a:rPr>
                  <a:t> ради та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</a:rPr>
                  <a:t>виконкому</a:t>
                </a:r>
                <a:endParaRPr lang="ru-RU" sz="1200" b="1" dirty="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B5253A-F081-4415-BDEB-17F0DECBD9B1}"/>
                  </a:ext>
                </a:extLst>
              </p:cNvPr>
              <p:cNvSpPr txBox="1"/>
              <p:nvPr/>
            </p:nvSpPr>
            <p:spPr>
              <a:xfrm>
                <a:off x="8162005" y="5190276"/>
                <a:ext cx="2569255" cy="505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Звернення</a:t>
                </a:r>
                <a:r>
                  <a:rPr lang="en-US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громадян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 (в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т.ч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. «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Гаряча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 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лінія</a:t>
                </a:r>
                <a:r>
                  <a:rPr lang="ru-RU" sz="1200" b="1" dirty="0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»)</a:t>
                </a:r>
              </a:p>
            </p:txBody>
          </p:sp>
        </p:grpSp>
        <p:grpSp>
          <p:nvGrpSpPr>
            <p:cNvPr id="31" name="Group 42">
              <a:extLst>
                <a:ext uri="{FF2B5EF4-FFF2-40B4-BE49-F238E27FC236}">
                  <a16:creationId xmlns:a16="http://schemas.microsoft.com/office/drawing/2014/main" id="{8AAC6898-9D51-45CF-8E9D-71F842981AAF}"/>
                </a:ext>
              </a:extLst>
            </p:cNvPr>
            <p:cNvGrpSpPr/>
            <p:nvPr/>
          </p:nvGrpSpPr>
          <p:grpSpPr>
            <a:xfrm flipV="1">
              <a:off x="323529" y="2416186"/>
              <a:ext cx="1969700" cy="1535158"/>
              <a:chOff x="8567658" y="3512928"/>
              <a:chExt cx="2147470" cy="1535158"/>
            </a:xfrm>
            <a:solidFill>
              <a:schemeClr val="accent6"/>
            </a:solidFill>
          </p:grpSpPr>
          <p:sp>
            <p:nvSpPr>
              <p:cNvPr id="32" name="Pentagon 43">
                <a:extLst>
                  <a:ext uri="{FF2B5EF4-FFF2-40B4-BE49-F238E27FC236}">
                    <a16:creationId xmlns:a16="http://schemas.microsoft.com/office/drawing/2014/main" id="{E8C2A46A-814B-4BCC-A605-8565E61A03A1}"/>
                  </a:ext>
                </a:extLst>
              </p:cNvPr>
              <p:cNvSpPr/>
              <p:nvPr/>
            </p:nvSpPr>
            <p:spPr>
              <a:xfrm>
                <a:off x="8567658" y="3512928"/>
                <a:ext cx="2147470" cy="32400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Donut 44">
                <a:extLst>
                  <a:ext uri="{FF2B5EF4-FFF2-40B4-BE49-F238E27FC236}">
                    <a16:creationId xmlns:a16="http://schemas.microsoft.com/office/drawing/2014/main" id="{AE2A8C97-0F12-48FD-86FB-B2C8FF47E29A}"/>
                  </a:ext>
                </a:extLst>
              </p:cNvPr>
              <p:cNvSpPr/>
              <p:nvPr/>
            </p:nvSpPr>
            <p:spPr>
              <a:xfrm>
                <a:off x="8832402" y="3596351"/>
                <a:ext cx="1451735" cy="1451735"/>
              </a:xfrm>
              <a:prstGeom prst="donut">
                <a:avLst>
                  <a:gd name="adj" fmla="val 176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4" name="직사각형 113">
              <a:extLst>
                <a:ext uri="{FF2B5EF4-FFF2-40B4-BE49-F238E27FC236}">
                  <a16:creationId xmlns:a16="http://schemas.microsoft.com/office/drawing/2014/main" id="{EAD8262F-7036-423A-AF7C-F856FF22D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28" y="360450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27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034F7E-ECE4-448E-9D7D-1A6748116648}"/>
                </a:ext>
              </a:extLst>
            </p:cNvPr>
            <p:cNvSpPr txBox="1"/>
            <p:nvPr/>
          </p:nvSpPr>
          <p:spPr>
            <a:xfrm>
              <a:off x="424436" y="4001509"/>
              <a:ext cx="1633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1200" b="1" dirty="0">
                  <a:solidFill>
                    <a:schemeClr val="accent1"/>
                  </a:solidFill>
                  <a:latin typeface="Trebuchet MS" pitchFamily="34" charset="0"/>
                </a:rPr>
                <a:t>Запити, звернення народних депутатів України та депутатів місцевих рад</a:t>
              </a:r>
            </a:p>
          </p:txBody>
        </p:sp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6810C2E0-50C1-4D8E-A498-C3AD3C38C5B4}"/>
                </a:ext>
              </a:extLst>
            </p:cNvPr>
            <p:cNvSpPr/>
            <p:nvPr/>
          </p:nvSpPr>
          <p:spPr>
            <a:xfrm flipH="1">
              <a:off x="2856526" y="4300172"/>
              <a:ext cx="359258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직사각형 113">
              <a:extLst>
                <a:ext uri="{FF2B5EF4-FFF2-40B4-BE49-F238E27FC236}">
                  <a16:creationId xmlns:a16="http://schemas.microsoft.com/office/drawing/2014/main" id="{566EC88A-BD9F-4301-9C44-F3B5D026D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903" y="3625040"/>
              <a:ext cx="699616" cy="39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altLang="ko-KR" b="1" dirty="0">
                  <a:solidFill>
                    <a:schemeClr val="bg1"/>
                  </a:solidFill>
                  <a:cs typeface="Arial" charset="0"/>
                </a:rPr>
                <a:t>6438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459636" y="49456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Департаментом </a:t>
            </a:r>
            <a:r>
              <a:rPr lang="uk-UA" sz="2400" b="1" dirty="0">
                <a:solidFill>
                  <a:schemeClr val="accent1"/>
                </a:solidFill>
                <a:latin typeface="Trebuchet MS" pitchFamily="34" charset="0"/>
              </a:rPr>
              <a:t>п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ідготовлено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95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рішення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сесії</a:t>
            </a:r>
            <a:r>
              <a:rPr lang="en-US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з</a:t>
            </a:r>
            <a:r>
              <a:rPr lang="en-US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497</a:t>
            </a:r>
            <a:r>
              <a:rPr lang="en-US" sz="24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прийнятих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міською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радою,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що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rebuchet MS" pitchFamily="34" charset="0"/>
              </a:rPr>
              <a:t>складає</a:t>
            </a:r>
            <a:r>
              <a:rPr lang="ru-RU" sz="24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19,11%</a:t>
            </a:r>
          </a:p>
        </p:txBody>
      </p:sp>
      <p:grpSp>
        <p:nvGrpSpPr>
          <p:cNvPr id="61" name="Группа 2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62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Прямоугольник 2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PT Sans"/>
                <a:sym typeface="PT Sans"/>
              </a:endParaRPr>
            </a:p>
          </p:txBody>
        </p:sp>
      </p:grpSp>
      <p:sp>
        <p:nvSpPr>
          <p:cNvPr id="64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66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0605827" y="3449041"/>
            <a:ext cx="406749" cy="36394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889206" y="3504600"/>
            <a:ext cx="370265" cy="336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014874" y="2208427"/>
            <a:ext cx="328549" cy="405516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1153996" y="2212530"/>
            <a:ext cx="212569" cy="514887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8769648" y="2264040"/>
            <a:ext cx="437413" cy="31715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Скругленный прямоугольник 32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5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кутник 57"/>
          <p:cNvSpPr/>
          <p:nvPr/>
        </p:nvSpPr>
        <p:spPr>
          <a:xfrm>
            <a:off x="312826" y="4249581"/>
            <a:ext cx="2974007" cy="1719441"/>
          </a:xfrm>
          <a:prstGeom prst="rect">
            <a:avLst/>
          </a:prstGeom>
          <a:solidFill>
            <a:srgbClr val="DAF3ED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rebuchet MS" panose="020B0603020202020204" pitchFamily="34" charset="0"/>
            </a:endParaRPr>
          </a:p>
        </p:txBody>
      </p:sp>
      <p:grpSp>
        <p:nvGrpSpPr>
          <p:cNvPr id="8" name="Групувати 7"/>
          <p:cNvGrpSpPr>
            <a:grpSpLocks noChangeAspect="1"/>
          </p:cNvGrpSpPr>
          <p:nvPr/>
        </p:nvGrpSpPr>
        <p:grpSpPr>
          <a:xfrm>
            <a:off x="29280" y="3778782"/>
            <a:ext cx="3362328" cy="2209222"/>
            <a:chOff x="227010" y="4308908"/>
            <a:chExt cx="3501206" cy="2300472"/>
          </a:xfrm>
        </p:grpSpPr>
        <p:graphicFrame>
          <p:nvGraphicFramePr>
            <p:cNvPr id="59" name="Диаграмма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632816"/>
                </p:ext>
              </p:extLst>
            </p:nvPr>
          </p:nvGraphicFramePr>
          <p:xfrm>
            <a:off x="227010" y="4308908"/>
            <a:ext cx="3501206" cy="2300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Овал 56"/>
            <p:cNvSpPr/>
            <p:nvPr/>
          </p:nvSpPr>
          <p:spPr>
            <a:xfrm>
              <a:off x="1428808" y="5077838"/>
              <a:ext cx="1215537" cy="1214208"/>
            </a:xfrm>
            <a:prstGeom prst="ellipse">
              <a:avLst/>
            </a:prstGeom>
            <a:solidFill>
              <a:srgbClr val="45C1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15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119,29</a:t>
              </a:r>
            </a:p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га</a:t>
              </a:r>
            </a:p>
          </p:txBody>
        </p:sp>
      </p:grpSp>
      <p:sp>
        <p:nvSpPr>
          <p:cNvPr id="55" name="Прямокутник 54"/>
          <p:cNvSpPr/>
          <p:nvPr/>
        </p:nvSpPr>
        <p:spPr>
          <a:xfrm>
            <a:off x="314773" y="2484248"/>
            <a:ext cx="2972060" cy="1681363"/>
          </a:xfrm>
          <a:prstGeom prst="rect">
            <a:avLst/>
          </a:prstGeom>
          <a:solidFill>
            <a:srgbClr val="DAF3ED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rebuchet MS" panose="020B0603020202020204" pitchFamily="34" charset="0"/>
            </a:endParaRPr>
          </a:p>
        </p:txBody>
      </p:sp>
      <p:grpSp>
        <p:nvGrpSpPr>
          <p:cNvPr id="7" name="Групувати 6"/>
          <p:cNvGrpSpPr>
            <a:grpSpLocks noChangeAspect="1"/>
          </p:cNvGrpSpPr>
          <p:nvPr/>
        </p:nvGrpSpPr>
        <p:grpSpPr>
          <a:xfrm>
            <a:off x="39132" y="1993325"/>
            <a:ext cx="3358004" cy="2206381"/>
            <a:chOff x="227010" y="2309542"/>
            <a:chExt cx="3501206" cy="2300472"/>
          </a:xfrm>
        </p:grpSpPr>
        <p:graphicFrame>
          <p:nvGraphicFramePr>
            <p:cNvPr id="56" name="Диаграмма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4048617"/>
                </p:ext>
              </p:extLst>
            </p:nvPr>
          </p:nvGraphicFramePr>
          <p:xfrm>
            <a:off x="227010" y="2309542"/>
            <a:ext cx="3501206" cy="2300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4" name="Овал 53"/>
            <p:cNvSpPr/>
            <p:nvPr/>
          </p:nvSpPr>
          <p:spPr>
            <a:xfrm>
              <a:off x="1428809" y="3106004"/>
              <a:ext cx="1215537" cy="1181184"/>
            </a:xfrm>
            <a:prstGeom prst="ellipse">
              <a:avLst/>
            </a:prstGeom>
            <a:solidFill>
              <a:srgbClr val="4BAC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450,29</a:t>
              </a:r>
            </a:p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га</a:t>
              </a: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322685" y="682067"/>
            <a:ext cx="2970000" cy="1720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Trebuchet MS" panose="020B0603020202020204" pitchFamily="34" charset="0"/>
            </a:endParaRPr>
          </a:p>
        </p:txBody>
      </p:sp>
      <p:grpSp>
        <p:nvGrpSpPr>
          <p:cNvPr id="6" name="Групувати 5"/>
          <p:cNvGrpSpPr>
            <a:grpSpLocks/>
          </p:cNvGrpSpPr>
          <p:nvPr/>
        </p:nvGrpSpPr>
        <p:grpSpPr>
          <a:xfrm>
            <a:off x="54502" y="209550"/>
            <a:ext cx="3331353" cy="2216474"/>
            <a:chOff x="227979" y="354430"/>
            <a:chExt cx="3014803" cy="1980880"/>
          </a:xfrm>
        </p:grpSpPr>
        <p:graphicFrame>
          <p:nvGraphicFramePr>
            <p:cNvPr id="39" name="Диаграмма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6705301"/>
                </p:ext>
              </p:extLst>
            </p:nvPr>
          </p:nvGraphicFramePr>
          <p:xfrm>
            <a:off x="227979" y="354430"/>
            <a:ext cx="3014803" cy="1980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Овал 2"/>
            <p:cNvSpPr/>
            <p:nvPr/>
          </p:nvSpPr>
          <p:spPr>
            <a:xfrm>
              <a:off x="1257188" y="1017990"/>
              <a:ext cx="1074237" cy="1055473"/>
            </a:xfrm>
            <a:prstGeom prst="ellipse">
              <a:avLst/>
            </a:prstGeom>
            <a:solidFill>
              <a:srgbClr val="0E7F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297,16</a:t>
              </a:r>
              <a:r>
                <a:rPr lang="uk-UA" sz="1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</a:t>
              </a:r>
              <a:r>
                <a:rPr lang="uk-UA" sz="1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млн.грн</a:t>
              </a:r>
              <a:endParaRPr lang="uk-UA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4409828" y="4196379"/>
            <a:ext cx="689384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Trebuchet MS" panose="020B0603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4412156" y="2623406"/>
            <a:ext cx="6902116" cy="360000"/>
            <a:chOff x="4412156" y="2450886"/>
            <a:chExt cx="6902116" cy="360000"/>
          </a:xfrm>
        </p:grpSpPr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118A4AC8-C68A-42EF-9875-9688024B5701}"/>
                </a:ext>
              </a:extLst>
            </p:cNvPr>
            <p:cNvSpPr/>
            <p:nvPr/>
          </p:nvSpPr>
          <p:spPr>
            <a:xfrm>
              <a:off x="4412156" y="2450886"/>
              <a:ext cx="6902116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rebuchet MS" panose="020B0603020202020204" pitchFamily="34" charset="0"/>
              </a:endParaRPr>
            </a:p>
          </p:txBody>
        </p:sp>
        <p:sp>
          <p:nvSpPr>
            <p:cNvPr id="61" name="Text Placeholder 15">
              <a:extLst>
                <a:ext uri="{FF2B5EF4-FFF2-40B4-BE49-F238E27FC236}">
                  <a16:creationId xmlns:a16="http://schemas.microsoft.com/office/drawing/2014/main" id="{549D0D55-170F-4A6A-B81C-A60AF8B25AAA}"/>
                </a:ext>
              </a:extLst>
            </p:cNvPr>
            <p:cNvSpPr txBox="1">
              <a:spLocks/>
            </p:cNvSpPr>
            <p:nvPr/>
          </p:nvSpPr>
          <p:spPr>
            <a:xfrm>
              <a:off x="5494279" y="2475719"/>
              <a:ext cx="5796736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На </a:t>
              </a:r>
              <a:r>
                <a:rPr lang="ru-RU" altLang="ko-KR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договірних</a:t>
              </a:r>
              <a:r>
                <a:rPr lang="ru-RU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умовах</a:t>
              </a:r>
              <a:r>
                <a:rPr lang="ru-RU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використовуються</a:t>
              </a:r>
              <a:r>
                <a:rPr lang="ru-RU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 450,29 га земель</a:t>
              </a:r>
            </a:p>
          </p:txBody>
        </p:sp>
      </p:grp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506941" y="4232363"/>
            <a:ext cx="3749202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ko-K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Проінвентаризовано</a:t>
            </a:r>
            <a:r>
              <a:rPr lang="uk-UA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земель: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119,29 </a:t>
            </a:r>
            <a:r>
              <a:rPr lang="uk-UA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га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409828" y="1118627"/>
            <a:ext cx="144000" cy="144000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4409828" y="1385849"/>
            <a:ext cx="144000" cy="144000"/>
          </a:xfrm>
          <a:prstGeom prst="ellipse">
            <a:avLst/>
          </a:prstGeom>
          <a:solidFill>
            <a:srgbClr val="D5E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4412310" y="1613906"/>
            <a:ext cx="144000" cy="144000"/>
          </a:xfrm>
          <a:prstGeom prst="ellipse">
            <a:avLst/>
          </a:prstGeom>
          <a:solidFill>
            <a:srgbClr val="A89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412157" y="679740"/>
            <a:ext cx="68915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>
              <a:latin typeface="Trebuchet MS" panose="020B0603020202020204" pitchFamily="34" charset="0"/>
            </a:endParaRP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4598210" y="715724"/>
            <a:ext cx="6692806" cy="27727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Доходи бюджету в</a:t>
            </a:r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ід використання земель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станом за 2020 р. (</a:t>
            </a:r>
            <a:r>
              <a:rPr lang="uk-U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млн.грн</a:t>
            </a:r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.)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altLang="ko-KR" sz="1400" b="1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592413" y="1022836"/>
            <a:ext cx="6763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від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продажу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земельних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ділянок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58,544 (20%)</a:t>
            </a:r>
            <a:endParaRPr lang="ru-RU" altLang="ko-KR" sz="1400" b="1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592413" y="1511745"/>
            <a:ext cx="5739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від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плати за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земельні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сервітути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14,364 (5%)</a:t>
            </a:r>
            <a:endParaRPr lang="ru-RU" altLang="ko-KR" sz="1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595111" y="1272177"/>
            <a:ext cx="676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від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оренди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земельних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ділянок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99,414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(34%)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4598209" y="1765327"/>
            <a:ext cx="574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від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земельного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податку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122,236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(40%)</a:t>
            </a: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4411006" y="1870028"/>
            <a:ext cx="144000" cy="144000"/>
          </a:xfrm>
          <a:prstGeom prst="ellipse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4600192" y="3089885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договори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оренди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17</a:t>
            </a:r>
            <a:r>
              <a:rPr lang="en-US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2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0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67%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40</a:t>
            </a:r>
            <a:r>
              <a:rPr lang="en-US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4,86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га (з них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8,89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га у 2020 р 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2%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4599497" y="3487495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договори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сервітутів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860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33%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45,43</a:t>
            </a:r>
            <a:r>
              <a:rPr lang="ru-RU" altLang="ko-KR" sz="1400" b="1" dirty="0">
                <a:solidFill>
                  <a:srgbClr val="4BACC6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га (з них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4,41 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га у 2020 р. (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9,7%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427489" y="6040624"/>
            <a:ext cx="268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Передано у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власність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шляхом продажу 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17,62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га земель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4413279" y="3190186"/>
            <a:ext cx="144000" cy="144000"/>
          </a:xfrm>
          <a:prstGeom prst="ellipse">
            <a:avLst/>
          </a:prstGeom>
          <a:solidFill>
            <a:srgbClr val="D5E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BACC6"/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4412157" y="3577651"/>
            <a:ext cx="144000" cy="144000"/>
          </a:xfrm>
          <a:prstGeom prst="ellipse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BACC6"/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4407277" y="6039156"/>
            <a:ext cx="7536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Протягом періоду укладено (поновлено, внесено змін)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170</a:t>
            </a:r>
            <a:r>
              <a:rPr lang="uk-UA" altLang="ko-K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договорів оренди на загальну площу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43,36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га, сума річної плати становить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18,98</a:t>
            </a:r>
            <a:r>
              <a:rPr lang="uk-UA" altLang="ko-KR" sz="1400" b="1" dirty="0">
                <a:solidFill>
                  <a:srgbClr val="C0000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uk-UA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млн.грн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.</a:t>
            </a:r>
          </a:p>
          <a:p>
            <a:pPr algn="just"/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4592301" y="4563780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Землі житлової забудови </a:t>
            </a:r>
            <a:r>
              <a:rPr lang="uk-UA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18,6516</a:t>
            </a:r>
            <a:r>
              <a:rPr lang="uk-UA" altLang="ko-KR" sz="1400" dirty="0">
                <a:solidFill>
                  <a:srgbClr val="45C1A4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uk-UA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4592301" y="4811695"/>
            <a:ext cx="678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громадської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забудови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19,1415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4589972" y="5065319"/>
            <a:ext cx="677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промисловості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12,1712</a:t>
            </a:r>
            <a:r>
              <a:rPr lang="ru-RU" sz="1400" dirty="0">
                <a:solidFill>
                  <a:srgbClr val="45C1A4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4409828" y="4590852"/>
            <a:ext cx="144000" cy="144000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4412157" y="4882181"/>
            <a:ext cx="144000" cy="144000"/>
          </a:xfrm>
          <a:prstGeom prst="ellipse">
            <a:avLst/>
          </a:prstGeom>
          <a:solidFill>
            <a:srgbClr val="D5E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409828" y="5426461"/>
            <a:ext cx="144000" cy="144000"/>
          </a:xfrm>
          <a:prstGeom prst="ellips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89972" y="5349897"/>
            <a:ext cx="6776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державної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власності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13,6937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4407277" y="5747313"/>
            <a:ext cx="144000" cy="144000"/>
          </a:xfrm>
          <a:prstGeom prst="ellipse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7" name="Группа 2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4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2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  <a:sym typeface="PT Sans"/>
              </a:endParaRPr>
            </a:p>
          </p:txBody>
        </p:sp>
      </p:grpSp>
      <p:sp>
        <p:nvSpPr>
          <p:cNvPr id="52" name="Скругленный прямоугольник 32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99497" y="5652270"/>
            <a:ext cx="681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Землі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іншого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призначення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55,6300</a:t>
            </a:r>
            <a:r>
              <a:rPr lang="ru-RU" sz="1400" dirty="0">
                <a:solidFill>
                  <a:srgbClr val="45C1A4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rebuchet MS" panose="020B0603020202020204" pitchFamily="34" charset="0"/>
              </a:rPr>
              <a:t>га</a:t>
            </a:r>
            <a:endParaRPr lang="en-US" altLang="ko-KR" sz="1400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53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409828" y="5136618"/>
            <a:ext cx="144000" cy="144000"/>
          </a:xfrm>
          <a:prstGeom prst="ellipse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45C1A4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4598209" y="2006124"/>
            <a:ext cx="674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від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внесків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на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соціально-економічний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розвиток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при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зміні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цільового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використання</a:t>
            </a:r>
            <a:r>
              <a:rPr lang="ru-RU" altLang="ko-KR" sz="14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земель</a:t>
            </a:r>
            <a:r>
              <a:rPr lang="ru-RU" altLang="ko-K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 2,606 (1%)</a:t>
            </a:r>
            <a:endParaRPr lang="ru-RU" altLang="ko-KR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8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4407277" y="2203088"/>
            <a:ext cx="144000" cy="144000"/>
          </a:xfrm>
          <a:prstGeom prst="ellipse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увати 33"/>
          <p:cNvGrpSpPr>
            <a:grpSpLocks noChangeAspect="1"/>
          </p:cNvGrpSpPr>
          <p:nvPr/>
        </p:nvGrpSpPr>
        <p:grpSpPr>
          <a:xfrm>
            <a:off x="929666" y="1915223"/>
            <a:ext cx="10530285" cy="3595981"/>
            <a:chOff x="927426" y="1822660"/>
            <a:chExt cx="10360920" cy="3879044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8ED3A201-3DDC-4437-A4E9-B1416DBC7365}"/>
                </a:ext>
              </a:extLst>
            </p:cNvPr>
            <p:cNvSpPr/>
            <p:nvPr/>
          </p:nvSpPr>
          <p:spPr>
            <a:xfrm>
              <a:off x="5018798" y="2821704"/>
              <a:ext cx="2031789" cy="2160000"/>
            </a:xfrm>
            <a:prstGeom prst="blockArc">
              <a:avLst>
                <a:gd name="adj1" fmla="val 12302498"/>
                <a:gd name="adj2" fmla="val 7917274"/>
                <a:gd name="adj3" fmla="val 119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792B7A7-E2E1-4D08-BE77-99108B7E5F74}"/>
                </a:ext>
              </a:extLst>
            </p:cNvPr>
            <p:cNvSpPr/>
            <p:nvPr/>
          </p:nvSpPr>
          <p:spPr>
            <a:xfrm>
              <a:off x="4298798" y="2101704"/>
              <a:ext cx="3386317" cy="3600000"/>
            </a:xfrm>
            <a:prstGeom prst="blockArc">
              <a:avLst>
                <a:gd name="adj1" fmla="val 14041284"/>
                <a:gd name="adj2" fmla="val 8891323"/>
                <a:gd name="adj3" fmla="val 72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15BF033-2535-4E0A-AFDC-960B91B673AA}"/>
                </a:ext>
              </a:extLst>
            </p:cNvPr>
            <p:cNvSpPr/>
            <p:nvPr/>
          </p:nvSpPr>
          <p:spPr>
            <a:xfrm>
              <a:off x="4658798" y="2461704"/>
              <a:ext cx="2709053" cy="2880000"/>
            </a:xfrm>
            <a:prstGeom prst="blockArc">
              <a:avLst>
                <a:gd name="adj1" fmla="val 13129852"/>
                <a:gd name="adj2" fmla="val 2953009"/>
                <a:gd name="adj3" fmla="val 86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36FA9A26-F74C-4FE0-A15D-50293010B66F}"/>
                </a:ext>
              </a:extLst>
            </p:cNvPr>
            <p:cNvSpPr/>
            <p:nvPr/>
          </p:nvSpPr>
          <p:spPr>
            <a:xfrm>
              <a:off x="5378798" y="3181704"/>
              <a:ext cx="1354527" cy="1440000"/>
            </a:xfrm>
            <a:prstGeom prst="blockArc">
              <a:avLst>
                <a:gd name="adj1" fmla="val 6366637"/>
                <a:gd name="adj2" fmla="val 11685274"/>
                <a:gd name="adj3" fmla="val 173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7244A8-32C0-44A5-A166-6CF39D70F65E}"/>
                </a:ext>
              </a:extLst>
            </p:cNvPr>
            <p:cNvCxnSpPr>
              <a:cxnSpLocks/>
            </p:cNvCxnSpPr>
            <p:nvPr/>
          </p:nvCxnSpPr>
          <p:spPr>
            <a:xfrm>
              <a:off x="927427" y="4255803"/>
              <a:ext cx="3117717" cy="0"/>
            </a:xfrm>
            <a:prstGeom prst="line">
              <a:avLst/>
            </a:prstGeom>
            <a:ln>
              <a:solidFill>
                <a:srgbClr val="45C1A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B8753F-C3EC-4558-A717-32DF137AF5AD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V="1">
              <a:off x="4061059" y="3059748"/>
              <a:ext cx="998166" cy="1196056"/>
            </a:xfrm>
            <a:prstGeom prst="line">
              <a:avLst/>
            </a:prstGeom>
            <a:ln w="12700">
              <a:solidFill>
                <a:srgbClr val="45C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nut 11">
              <a:extLst>
                <a:ext uri="{FF2B5EF4-FFF2-40B4-BE49-F238E27FC236}">
                  <a16:creationId xmlns:a16="http://schemas.microsoft.com/office/drawing/2014/main" id="{993C6672-BE50-4F93-9FAA-45D97D84267B}"/>
                </a:ext>
              </a:extLst>
            </p:cNvPr>
            <p:cNvSpPr/>
            <p:nvPr/>
          </p:nvSpPr>
          <p:spPr>
            <a:xfrm>
              <a:off x="10587316" y="2019521"/>
              <a:ext cx="701030" cy="745342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7F1AEF-1CBF-4D89-8062-B960071CEC9F}"/>
                </a:ext>
              </a:extLst>
            </p:cNvPr>
            <p:cNvCxnSpPr>
              <a:cxnSpLocks/>
            </p:cNvCxnSpPr>
            <p:nvPr/>
          </p:nvCxnSpPr>
          <p:spPr>
            <a:xfrm>
              <a:off x="8025320" y="1831477"/>
              <a:ext cx="326302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1458D4-BF4C-4A74-BA88-4833DD35A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428" y="1881948"/>
              <a:ext cx="3371371" cy="0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63A6B9-A523-4BEF-8425-04EF764F4038}"/>
                </a:ext>
              </a:extLst>
            </p:cNvPr>
            <p:cNvCxnSpPr>
              <a:cxnSpLocks/>
            </p:cNvCxnSpPr>
            <p:nvPr/>
          </p:nvCxnSpPr>
          <p:spPr>
            <a:xfrm>
              <a:off x="8180963" y="4255803"/>
              <a:ext cx="3107383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nut 15">
              <a:extLst>
                <a:ext uri="{FF2B5EF4-FFF2-40B4-BE49-F238E27FC236}">
                  <a16:creationId xmlns:a16="http://schemas.microsoft.com/office/drawing/2014/main" id="{7C9BCA0E-D73E-4317-894A-DDF4C253FE93}"/>
                </a:ext>
              </a:extLst>
            </p:cNvPr>
            <p:cNvSpPr/>
            <p:nvPr/>
          </p:nvSpPr>
          <p:spPr>
            <a:xfrm>
              <a:off x="10587316" y="4346863"/>
              <a:ext cx="701030" cy="701029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Donut 16">
              <a:extLst>
                <a:ext uri="{FF2B5EF4-FFF2-40B4-BE49-F238E27FC236}">
                  <a16:creationId xmlns:a16="http://schemas.microsoft.com/office/drawing/2014/main" id="{A2ABBC12-31A0-4F52-A86D-400E207032E3}"/>
                </a:ext>
              </a:extLst>
            </p:cNvPr>
            <p:cNvSpPr/>
            <p:nvPr/>
          </p:nvSpPr>
          <p:spPr>
            <a:xfrm>
              <a:off x="927426" y="201952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Donut 17">
              <a:extLst>
                <a:ext uri="{FF2B5EF4-FFF2-40B4-BE49-F238E27FC236}">
                  <a16:creationId xmlns:a16="http://schemas.microsoft.com/office/drawing/2014/main" id="{4DB93678-BFFF-4A51-8E5A-9109D37D3778}"/>
                </a:ext>
              </a:extLst>
            </p:cNvPr>
            <p:cNvSpPr/>
            <p:nvPr/>
          </p:nvSpPr>
          <p:spPr>
            <a:xfrm>
              <a:off x="927426" y="434686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844AE9-71B7-4FDB-B2C8-7F8C8BED5BF4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4305930" y="1881948"/>
              <a:ext cx="780960" cy="652941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09ADD4-ED89-4E4F-BFCF-3BEF764BD85C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H="1">
              <a:off x="5445781" y="1822660"/>
              <a:ext cx="2579542" cy="279726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BDBAD6-2B82-4B5A-93BB-7837BD919D17}"/>
                </a:ext>
              </a:extLst>
            </p:cNvPr>
            <p:cNvSpPr txBox="1"/>
            <p:nvPr/>
          </p:nvSpPr>
          <p:spPr>
            <a:xfrm>
              <a:off x="5680372" y="3647118"/>
              <a:ext cx="859157" cy="43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rPr>
                <a:t>647</a:t>
              </a:r>
              <a:endParaRPr lang="ko-KR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FFF3A9-6FA9-4C0F-8625-A8EFFA16986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5905082" y="4255808"/>
              <a:ext cx="2275877" cy="218977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1E12A027-893B-4159-B261-39DA5A887B74}"/>
                </a:ext>
              </a:extLst>
            </p:cNvPr>
            <p:cNvSpPr/>
            <p:nvPr/>
          </p:nvSpPr>
          <p:spPr>
            <a:xfrm flipH="1">
              <a:off x="10741926" y="4536522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ardrop 1">
              <a:extLst>
                <a:ext uri="{FF2B5EF4-FFF2-40B4-BE49-F238E27FC236}">
                  <a16:creationId xmlns:a16="http://schemas.microsoft.com/office/drawing/2014/main" id="{52539C26-2771-41A3-B43B-491CAC30639B}"/>
                </a:ext>
              </a:extLst>
            </p:cNvPr>
            <p:cNvSpPr/>
            <p:nvPr/>
          </p:nvSpPr>
          <p:spPr>
            <a:xfrm rot="18805991">
              <a:off x="1077694" y="2168985"/>
              <a:ext cx="400494" cy="396315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Rectangle 130">
              <a:extLst>
                <a:ext uri="{FF2B5EF4-FFF2-40B4-BE49-F238E27FC236}">
                  <a16:creationId xmlns:a16="http://schemas.microsoft.com/office/drawing/2014/main" id="{E50EA2B0-FB9A-48A6-8A15-EC192A7E2AF0}"/>
                </a:ext>
              </a:extLst>
            </p:cNvPr>
            <p:cNvSpPr/>
            <p:nvPr/>
          </p:nvSpPr>
          <p:spPr>
            <a:xfrm>
              <a:off x="10750984" y="2201925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Block Arc 25">
              <a:extLst>
                <a:ext uri="{FF2B5EF4-FFF2-40B4-BE49-F238E27FC236}">
                  <a16:creationId xmlns:a16="http://schemas.microsoft.com/office/drawing/2014/main" id="{45B44208-B096-4AB5-90B2-A5D5BD9E6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051" y="4474845"/>
              <a:ext cx="283779" cy="409976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9" name="Группа 73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50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80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804298" y="5454484"/>
            <a:ext cx="462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Передано в постійне користування суб'єктам господарювання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21,7941 га</a:t>
            </a:r>
          </a:p>
        </p:txBody>
      </p:sp>
      <p:sp>
        <p:nvSpPr>
          <p:cNvPr id="53" name="Прямокутник 52"/>
          <p:cNvSpPr/>
          <p:nvPr/>
        </p:nvSpPr>
        <p:spPr>
          <a:xfrm>
            <a:off x="5972288" y="5458072"/>
            <a:ext cx="5968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Надано дозволів на проведення експертної  грошової оцінки </a:t>
            </a:r>
            <a:r>
              <a:rPr lang="uk-UA" sz="1400" b="1">
                <a:solidFill>
                  <a:srgbClr val="0070C0"/>
                </a:solidFill>
                <a:latin typeface="Trebuchet MS" pitchFamily="34" charset="0"/>
              </a:rPr>
              <a:t>земель </a:t>
            </a:r>
            <a:r>
              <a:rPr lang="uk-UA"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15,2530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uk-UA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804567" y="5874426"/>
            <a:ext cx="4947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Надано дозволів на розробку документації із землеустрою юридичним особам та ФОП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141,4615 га</a:t>
            </a:r>
          </a:p>
        </p:txBody>
      </p:sp>
      <p:sp>
        <p:nvSpPr>
          <p:cNvPr id="57" name="Прямокутник 56"/>
          <p:cNvSpPr/>
          <p:nvPr/>
        </p:nvSpPr>
        <p:spPr>
          <a:xfrm>
            <a:off x="5972289" y="5883761"/>
            <a:ext cx="526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В рамках інвентаризації земель оборони надано дозволів на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16,1600 га, 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в </a:t>
            </a:r>
            <a:r>
              <a:rPr lang="uk-UA" sz="1400" b="1" dirty="0" err="1">
                <a:solidFill>
                  <a:srgbClr val="0070C0"/>
                </a:solidFill>
                <a:latin typeface="Trebuchet MS" pitchFamily="34" charset="0"/>
              </a:rPr>
              <a:t>т.ч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. КЕВ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15,6600 га</a:t>
            </a:r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1462260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244513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52" name="Прямоугольник 98"/>
          <p:cNvSpPr/>
          <p:nvPr/>
        </p:nvSpPr>
        <p:spPr>
          <a:xfrm>
            <a:off x="1378713" y="1068841"/>
            <a:ext cx="9405997" cy="808206"/>
          </a:xfrm>
          <a:prstGeom prst="rect">
            <a:avLst/>
          </a:prstGeom>
        </p:spPr>
        <p:txBody>
          <a:bodyPr wrap="square" lIns="38391" tIns="19195" rIns="38391" bIns="19195" anchor="b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Розглянуто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2460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звернень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юридичних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осіб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розгляд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сесії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міської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ради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винесено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647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питання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з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яких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algn="ctr"/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3" name="Скругленный прямоугольник 66"/>
          <p:cNvSpPr>
            <a:spLocks/>
          </p:cNvSpPr>
          <p:nvPr/>
        </p:nvSpPr>
        <p:spPr>
          <a:xfrm>
            <a:off x="85726" y="785842"/>
            <a:ext cx="11991974" cy="5976909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45C1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sp>
        <p:nvSpPr>
          <p:cNvPr id="64" name="Скругленный прямоугольник 68"/>
          <p:cNvSpPr/>
          <p:nvPr/>
        </p:nvSpPr>
        <p:spPr>
          <a:xfrm>
            <a:off x="4500999" y="572952"/>
            <a:ext cx="3161427" cy="425781"/>
          </a:xfrm>
          <a:prstGeom prst="roundRect">
            <a:avLst>
              <a:gd name="adj" fmla="val 35715"/>
            </a:avLst>
          </a:prstGeom>
          <a:solidFill>
            <a:srgbClr val="45C1A4"/>
          </a:solidFill>
          <a:ln w="9525" cap="flat" cmpd="sng" algn="ctr">
            <a:solidFill>
              <a:srgbClr val="773F9B">
                <a:shade val="95000"/>
                <a:satMod val="104999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Сектор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обслуговування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</a:p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юридичних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осіб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ДЗР</a:t>
            </a:r>
          </a:p>
        </p:txBody>
      </p:sp>
      <p:sp>
        <p:nvSpPr>
          <p:cNvPr id="70" name="Прямокутник 69"/>
          <p:cNvSpPr/>
          <p:nvPr/>
        </p:nvSpPr>
        <p:spPr>
          <a:xfrm>
            <a:off x="6075099" y="6318934"/>
            <a:ext cx="527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Прийнято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участь у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громадських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слуханнях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5CF6E9-6FC1-4321-BD65-30CCF813E795}"/>
              </a:ext>
            </a:extLst>
          </p:cNvPr>
          <p:cNvSpPr txBox="1"/>
          <p:nvPr/>
        </p:nvSpPr>
        <p:spPr>
          <a:xfrm>
            <a:off x="1817586" y="1929857"/>
            <a:ext cx="1860429" cy="105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Не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пов’язаних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із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розробленням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землевпорядної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документації</a:t>
            </a:r>
            <a:endParaRPr lang="en-GB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BDBAD6-2B82-4B5A-93BB-7837BD919D17}"/>
              </a:ext>
            </a:extLst>
          </p:cNvPr>
          <p:cNvSpPr txBox="1"/>
          <p:nvPr/>
        </p:nvSpPr>
        <p:spPr>
          <a:xfrm>
            <a:off x="1741218" y="1648499"/>
            <a:ext cx="184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410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2EB56F-0971-4CE8-A459-AAC8C6620037}"/>
              </a:ext>
            </a:extLst>
          </p:cNvPr>
          <p:cNvSpPr txBox="1"/>
          <p:nvPr/>
        </p:nvSpPr>
        <p:spPr>
          <a:xfrm>
            <a:off x="1817585" y="4202117"/>
            <a:ext cx="197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Надано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дозволів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на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розроблення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землевпорядної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документації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D142B24-26A0-400D-9EC1-1260B776A660}"/>
              </a:ext>
            </a:extLst>
          </p:cNvPr>
          <p:cNvSpPr txBox="1"/>
          <p:nvPr/>
        </p:nvSpPr>
        <p:spPr>
          <a:xfrm>
            <a:off x="1650915" y="3834092"/>
            <a:ext cx="18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112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CF3649-26B0-4090-9EFF-8B55E02651F0}"/>
              </a:ext>
            </a:extLst>
          </p:cNvPr>
          <p:cNvSpPr txBox="1"/>
          <p:nvPr/>
        </p:nvSpPr>
        <p:spPr>
          <a:xfrm>
            <a:off x="8721499" y="1985584"/>
            <a:ext cx="1902700" cy="81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Затвердження землевпорядної документації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064302E-0B81-4746-91A0-240C5C17863A}"/>
              </a:ext>
            </a:extLst>
          </p:cNvPr>
          <p:cNvSpPr txBox="1"/>
          <p:nvPr/>
        </p:nvSpPr>
        <p:spPr>
          <a:xfrm>
            <a:off x="8600814" y="1608895"/>
            <a:ext cx="18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110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5DCE25-C687-4009-9834-DBC65620A5B6}"/>
              </a:ext>
            </a:extLst>
          </p:cNvPr>
          <p:cNvSpPr txBox="1"/>
          <p:nvPr/>
        </p:nvSpPr>
        <p:spPr>
          <a:xfrm>
            <a:off x="8691821" y="3849015"/>
            <a:ext cx="184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15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3B1A1E-AD2B-4FB9-916E-9D0BC210A00C}"/>
              </a:ext>
            </a:extLst>
          </p:cNvPr>
          <p:cNvSpPr txBox="1"/>
          <p:nvPr/>
        </p:nvSpPr>
        <p:spPr>
          <a:xfrm>
            <a:off x="8725784" y="4194728"/>
            <a:ext cx="205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207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Відмов на подані звернення</a:t>
            </a:r>
            <a:endParaRPr lang="en-GB" sz="1600" b="1" dirty="0">
              <a:solidFill>
                <a:srgbClr val="207A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819138" y="6279249"/>
            <a:ext cx="5276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Передано у власність/користування ОСББ </a:t>
            </a:r>
          </a:p>
          <a:p>
            <a:pPr marL="88900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(в кількості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)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2,0786 га</a:t>
            </a:r>
          </a:p>
        </p:txBody>
      </p:sp>
    </p:spTree>
    <p:extLst>
      <p:ext uri="{BB962C8B-B14F-4D97-AF65-F5344CB8AC3E}">
        <p14:creationId xmlns:p14="http://schemas.microsoft.com/office/powerpoint/2010/main" val="17288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увати 33"/>
          <p:cNvGrpSpPr>
            <a:grpSpLocks noChangeAspect="1"/>
          </p:cNvGrpSpPr>
          <p:nvPr/>
        </p:nvGrpSpPr>
        <p:grpSpPr>
          <a:xfrm>
            <a:off x="929666" y="1624339"/>
            <a:ext cx="10530285" cy="3886866"/>
            <a:chOff x="927426" y="1508878"/>
            <a:chExt cx="10360920" cy="4192826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8ED3A201-3DDC-4437-A4E9-B1416DBC7365}"/>
                </a:ext>
              </a:extLst>
            </p:cNvPr>
            <p:cNvSpPr/>
            <p:nvPr/>
          </p:nvSpPr>
          <p:spPr>
            <a:xfrm>
              <a:off x="5018798" y="2821704"/>
              <a:ext cx="2031789" cy="2160000"/>
            </a:xfrm>
            <a:prstGeom prst="blockArc">
              <a:avLst>
                <a:gd name="adj1" fmla="val 12302498"/>
                <a:gd name="adj2" fmla="val 8331881"/>
                <a:gd name="adj3" fmla="val 1172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792B7A7-E2E1-4D08-BE77-99108B7E5F74}"/>
                </a:ext>
              </a:extLst>
            </p:cNvPr>
            <p:cNvSpPr/>
            <p:nvPr/>
          </p:nvSpPr>
          <p:spPr>
            <a:xfrm>
              <a:off x="4298798" y="2101704"/>
              <a:ext cx="3386317" cy="3600000"/>
            </a:xfrm>
            <a:prstGeom prst="blockArc">
              <a:avLst>
                <a:gd name="adj1" fmla="val 14041284"/>
                <a:gd name="adj2" fmla="val 10125914"/>
                <a:gd name="adj3" fmla="val 7416"/>
              </a:avLst>
            </a:prstGeom>
            <a:solidFill>
              <a:schemeClr val="accent4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115BF033-2535-4E0A-AFDC-960B91B673AA}"/>
                </a:ext>
              </a:extLst>
            </p:cNvPr>
            <p:cNvSpPr/>
            <p:nvPr/>
          </p:nvSpPr>
          <p:spPr>
            <a:xfrm>
              <a:off x="4658798" y="2461704"/>
              <a:ext cx="2709053" cy="2880000"/>
            </a:xfrm>
            <a:prstGeom prst="blockArc">
              <a:avLst>
                <a:gd name="adj1" fmla="val 13129852"/>
                <a:gd name="adj2" fmla="val 7391549"/>
                <a:gd name="adj3" fmla="val 942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36FA9A26-F74C-4FE0-A15D-50293010B66F}"/>
                </a:ext>
              </a:extLst>
            </p:cNvPr>
            <p:cNvSpPr/>
            <p:nvPr/>
          </p:nvSpPr>
          <p:spPr>
            <a:xfrm>
              <a:off x="5378798" y="3181704"/>
              <a:ext cx="1354527" cy="1440000"/>
            </a:xfrm>
            <a:prstGeom prst="blockArc">
              <a:avLst>
                <a:gd name="adj1" fmla="val 6366637"/>
                <a:gd name="adj2" fmla="val 12062265"/>
                <a:gd name="adj3" fmla="val 1876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7244A8-32C0-44A5-A166-6CF39D70F65E}"/>
                </a:ext>
              </a:extLst>
            </p:cNvPr>
            <p:cNvCxnSpPr>
              <a:cxnSpLocks/>
            </p:cNvCxnSpPr>
            <p:nvPr/>
          </p:nvCxnSpPr>
          <p:spPr>
            <a:xfrm>
              <a:off x="927427" y="4255803"/>
              <a:ext cx="3117717" cy="0"/>
            </a:xfrm>
            <a:prstGeom prst="line">
              <a:avLst/>
            </a:prstGeom>
            <a:ln>
              <a:solidFill>
                <a:srgbClr val="45C1A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B8753F-C3EC-4558-A717-32DF137AF5AD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V="1">
              <a:off x="4061059" y="3486552"/>
              <a:ext cx="1163118" cy="769252"/>
            </a:xfrm>
            <a:prstGeom prst="line">
              <a:avLst/>
            </a:prstGeom>
            <a:ln w="12700">
              <a:solidFill>
                <a:srgbClr val="45C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nut 11">
              <a:extLst>
                <a:ext uri="{FF2B5EF4-FFF2-40B4-BE49-F238E27FC236}">
                  <a16:creationId xmlns:a16="http://schemas.microsoft.com/office/drawing/2014/main" id="{993C6672-BE50-4F93-9FAA-45D97D84267B}"/>
                </a:ext>
              </a:extLst>
            </p:cNvPr>
            <p:cNvSpPr/>
            <p:nvPr/>
          </p:nvSpPr>
          <p:spPr>
            <a:xfrm>
              <a:off x="10587316" y="2019521"/>
              <a:ext cx="701030" cy="745342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7F1AEF-1CBF-4D89-8062-B960071CEC9F}"/>
                </a:ext>
              </a:extLst>
            </p:cNvPr>
            <p:cNvCxnSpPr>
              <a:cxnSpLocks/>
            </p:cNvCxnSpPr>
            <p:nvPr/>
          </p:nvCxnSpPr>
          <p:spPr>
            <a:xfrm>
              <a:off x="8025320" y="1831477"/>
              <a:ext cx="3263026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1458D4-BF4C-4A74-BA88-4833DD35A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428" y="1881948"/>
              <a:ext cx="3371371" cy="0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63A6B9-A523-4BEF-8425-04EF764F4038}"/>
                </a:ext>
              </a:extLst>
            </p:cNvPr>
            <p:cNvCxnSpPr>
              <a:cxnSpLocks/>
            </p:cNvCxnSpPr>
            <p:nvPr/>
          </p:nvCxnSpPr>
          <p:spPr>
            <a:xfrm>
              <a:off x="8180963" y="4255803"/>
              <a:ext cx="3107383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nut 15">
              <a:extLst>
                <a:ext uri="{FF2B5EF4-FFF2-40B4-BE49-F238E27FC236}">
                  <a16:creationId xmlns:a16="http://schemas.microsoft.com/office/drawing/2014/main" id="{7C9BCA0E-D73E-4317-894A-DDF4C253FE93}"/>
                </a:ext>
              </a:extLst>
            </p:cNvPr>
            <p:cNvSpPr/>
            <p:nvPr/>
          </p:nvSpPr>
          <p:spPr>
            <a:xfrm>
              <a:off x="10587316" y="4346863"/>
              <a:ext cx="701030" cy="701029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Donut 16">
              <a:extLst>
                <a:ext uri="{FF2B5EF4-FFF2-40B4-BE49-F238E27FC236}">
                  <a16:creationId xmlns:a16="http://schemas.microsoft.com/office/drawing/2014/main" id="{A2ABBC12-31A0-4F52-A86D-400E207032E3}"/>
                </a:ext>
              </a:extLst>
            </p:cNvPr>
            <p:cNvSpPr/>
            <p:nvPr/>
          </p:nvSpPr>
          <p:spPr>
            <a:xfrm>
              <a:off x="927426" y="201952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Donut 17">
              <a:extLst>
                <a:ext uri="{FF2B5EF4-FFF2-40B4-BE49-F238E27FC236}">
                  <a16:creationId xmlns:a16="http://schemas.microsoft.com/office/drawing/2014/main" id="{4DB93678-BFFF-4A51-8E5A-9109D37D3778}"/>
                </a:ext>
              </a:extLst>
            </p:cNvPr>
            <p:cNvSpPr/>
            <p:nvPr/>
          </p:nvSpPr>
          <p:spPr>
            <a:xfrm>
              <a:off x="927426" y="434686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844AE9-71B7-4FDB-B2C8-7F8C8BED5BF4}"/>
                </a:ext>
              </a:extLst>
            </p:cNvPr>
            <p:cNvCxnSpPr>
              <a:cxnSpLocks/>
            </p:cNvCxnSpPr>
            <p:nvPr/>
          </p:nvCxnSpPr>
          <p:spPr>
            <a:xfrm>
              <a:off x="4298796" y="1890762"/>
              <a:ext cx="749117" cy="1139653"/>
            </a:xfrm>
            <a:prstGeom prst="line">
              <a:avLst/>
            </a:prstGeom>
            <a:ln>
              <a:solidFill>
                <a:srgbClr val="B9D53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09ADD4-ED89-4E4F-BFCF-3BEF764BD85C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flipH="1">
              <a:off x="5088878" y="1822660"/>
              <a:ext cx="2936445" cy="71523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663430-B9EF-4D45-832E-4F311313FE21}"/>
                </a:ext>
              </a:extLst>
            </p:cNvPr>
            <p:cNvGrpSpPr/>
            <p:nvPr/>
          </p:nvGrpSpPr>
          <p:grpSpPr>
            <a:xfrm>
              <a:off x="1718790" y="3897313"/>
              <a:ext cx="8225954" cy="1486836"/>
              <a:chOff x="2556014" y="3744892"/>
              <a:chExt cx="4204943" cy="148683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5CF6E9-6FC1-4321-BD65-30CCF813E795}"/>
                  </a:ext>
                </a:extLst>
              </p:cNvPr>
              <p:cNvSpPr txBox="1"/>
              <p:nvPr/>
            </p:nvSpPr>
            <p:spPr>
              <a:xfrm>
                <a:off x="5825239" y="4090148"/>
                <a:ext cx="935718" cy="114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Не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пов’язаних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із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розробленням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землевпорядної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документації</a:t>
                </a:r>
                <a:endParaRPr lang="en-GB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DCE25-C687-4009-9834-DBC65620A5B6}"/>
                  </a:ext>
                </a:extLst>
              </p:cNvPr>
              <p:cNvSpPr txBox="1"/>
              <p:nvPr/>
            </p:nvSpPr>
            <p:spPr>
              <a:xfrm>
                <a:off x="2556014" y="3744892"/>
                <a:ext cx="927764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493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E838CC-4E94-4F4E-BEFE-4185920FB9F5}"/>
                </a:ext>
              </a:extLst>
            </p:cNvPr>
            <p:cNvGrpSpPr/>
            <p:nvPr/>
          </p:nvGrpSpPr>
          <p:grpSpPr>
            <a:xfrm>
              <a:off x="1725925" y="1534940"/>
              <a:ext cx="9071076" cy="2543783"/>
              <a:chOff x="2559661" y="3798731"/>
              <a:chExt cx="4636953" cy="254378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3B1A1E-AD2B-4FB9-916E-9D0BC210A00C}"/>
                  </a:ext>
                </a:extLst>
              </p:cNvPr>
              <p:cNvSpPr txBox="1"/>
              <p:nvPr/>
            </p:nvSpPr>
            <p:spPr>
              <a:xfrm>
                <a:off x="5804911" y="4092020"/>
                <a:ext cx="1391703" cy="116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uk-UA" sz="1600" b="1" dirty="0">
                    <a:solidFill>
                      <a:srgbClr val="207AB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Відмов у наданні дозволу на розроблення землевпорядної документації</a:t>
                </a:r>
                <a:endParaRPr lang="en-GB" sz="1600" b="1" dirty="0">
                  <a:solidFill>
                    <a:srgbClr val="207AB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BDBAD6-2B82-4B5A-93BB-7837BD919D17}"/>
                  </a:ext>
                </a:extLst>
              </p:cNvPr>
              <p:cNvSpPr txBox="1"/>
              <p:nvPr/>
            </p:nvSpPr>
            <p:spPr>
              <a:xfrm>
                <a:off x="2559661" y="3798731"/>
                <a:ext cx="927763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431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BDBAD6-2B82-4B5A-93BB-7837BD919D17}"/>
                  </a:ext>
                </a:extLst>
              </p:cNvPr>
              <p:cNvSpPr txBox="1"/>
              <p:nvPr/>
            </p:nvSpPr>
            <p:spPr>
              <a:xfrm>
                <a:off x="4581096" y="5910909"/>
                <a:ext cx="439184" cy="431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1585</a:t>
                </a:r>
                <a:endParaRPr lang="ko-KR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FFF3A9-6FA9-4C0F-8625-A8EFFA16986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5907608" y="4255807"/>
              <a:ext cx="2273351" cy="209389"/>
            </a:xfrm>
            <a:prstGeom prst="line">
              <a:avLst/>
            </a:prstGeom>
            <a:ln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B23CF7C-F643-48A1-9673-7D447E0B7A97}"/>
                </a:ext>
              </a:extLst>
            </p:cNvPr>
            <p:cNvGrpSpPr/>
            <p:nvPr/>
          </p:nvGrpSpPr>
          <p:grpSpPr>
            <a:xfrm>
              <a:off x="1779380" y="3928532"/>
              <a:ext cx="8725105" cy="1246407"/>
              <a:chOff x="-847586" y="3776111"/>
              <a:chExt cx="4361012" cy="124640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CF3649-26B0-4090-9EFF-8B55E02651F0}"/>
                  </a:ext>
                </a:extLst>
              </p:cNvPr>
              <p:cNvSpPr txBox="1"/>
              <p:nvPr/>
            </p:nvSpPr>
            <p:spPr>
              <a:xfrm>
                <a:off x="-847586" y="4126108"/>
                <a:ext cx="935718" cy="89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uk-UA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Затвердження землевпорядної документації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64302E-0B81-4746-91A0-240C5C17863A}"/>
                  </a:ext>
                </a:extLst>
              </p:cNvPr>
              <p:cNvSpPr txBox="1"/>
              <p:nvPr/>
            </p:nvSpPr>
            <p:spPr>
              <a:xfrm>
                <a:off x="2585662" y="3776111"/>
                <a:ext cx="927764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43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3B26B03-6203-4D1C-8785-C0FD2581ED7B}"/>
                </a:ext>
              </a:extLst>
            </p:cNvPr>
            <p:cNvGrpSpPr/>
            <p:nvPr/>
          </p:nvGrpSpPr>
          <p:grpSpPr>
            <a:xfrm>
              <a:off x="1779378" y="1508878"/>
              <a:ext cx="8673084" cy="1510240"/>
              <a:chOff x="-847587" y="3772669"/>
              <a:chExt cx="4335011" cy="151024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2EB56F-0971-4CE8-A459-AAC8C6620037}"/>
                  </a:ext>
                </a:extLst>
              </p:cNvPr>
              <p:cNvSpPr txBox="1"/>
              <p:nvPr/>
            </p:nvSpPr>
            <p:spPr>
              <a:xfrm>
                <a:off x="-847587" y="4120896"/>
                <a:ext cx="973887" cy="116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Надано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дозволів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на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розроблення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землевпорядної</a:t>
                </a:r>
                <a:r>
                  <a:rPr lang="ru-RU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документації</a:t>
                </a:r>
                <a:endParaRPr lang="ru-RU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142B24-26A0-400D-9EC1-1260B776A660}"/>
                  </a:ext>
                </a:extLst>
              </p:cNvPr>
              <p:cNvSpPr txBox="1"/>
              <p:nvPr/>
            </p:nvSpPr>
            <p:spPr>
              <a:xfrm>
                <a:off x="2559660" y="3772669"/>
                <a:ext cx="927764" cy="3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altLang="ko-KR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  <a:cs typeface="Arial" pitchFamily="34" charset="0"/>
                  </a:rPr>
                  <a:t>618</a:t>
                </a:r>
                <a:endPara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1E12A027-893B-4159-B261-39DA5A887B74}"/>
                </a:ext>
              </a:extLst>
            </p:cNvPr>
            <p:cNvSpPr/>
            <p:nvPr/>
          </p:nvSpPr>
          <p:spPr>
            <a:xfrm flipH="1">
              <a:off x="10741926" y="4536522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ardrop 1">
              <a:extLst>
                <a:ext uri="{FF2B5EF4-FFF2-40B4-BE49-F238E27FC236}">
                  <a16:creationId xmlns:a16="http://schemas.microsoft.com/office/drawing/2014/main" id="{52539C26-2771-41A3-B43B-491CAC30639B}"/>
                </a:ext>
              </a:extLst>
            </p:cNvPr>
            <p:cNvSpPr/>
            <p:nvPr/>
          </p:nvSpPr>
          <p:spPr>
            <a:xfrm rot="18805991">
              <a:off x="1077694" y="2168985"/>
              <a:ext cx="400494" cy="396315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B9D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Rectangle 130">
              <a:extLst>
                <a:ext uri="{FF2B5EF4-FFF2-40B4-BE49-F238E27FC236}">
                  <a16:creationId xmlns:a16="http://schemas.microsoft.com/office/drawing/2014/main" id="{E50EA2B0-FB9A-48A6-8A15-EC192A7E2AF0}"/>
                </a:ext>
              </a:extLst>
            </p:cNvPr>
            <p:cNvSpPr/>
            <p:nvPr/>
          </p:nvSpPr>
          <p:spPr>
            <a:xfrm>
              <a:off x="10750984" y="2201925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Block Arc 25">
              <a:extLst>
                <a:ext uri="{FF2B5EF4-FFF2-40B4-BE49-F238E27FC236}">
                  <a16:creationId xmlns:a16="http://schemas.microsoft.com/office/drawing/2014/main" id="{45B44208-B096-4AB5-90B2-A5D5BD9E6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051" y="4474845"/>
              <a:ext cx="283779" cy="409976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9" name="Группа 73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50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80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804567" y="5649820"/>
            <a:ext cx="4625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259"/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Проведено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засідань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комісії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спорів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яких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розглянуто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40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звернень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3" name="Прямокутник 52"/>
          <p:cNvSpPr/>
          <p:nvPr/>
        </p:nvSpPr>
        <p:spPr>
          <a:xfrm>
            <a:off x="5876628" y="5647811"/>
            <a:ext cx="5583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Надано</a:t>
            </a:r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2723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письмових відповідей, роз’яснень, інформаційних запитів, довідок у сфері землеустрою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804567" y="6144819"/>
            <a:ext cx="4947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складено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актів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комісії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спорів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винесено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виконкому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5884591" y="6142541"/>
            <a:ext cx="5357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З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дійснено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81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виїздів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метою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візуального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обстеження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фотофіксації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8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11462260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244513" y="5831832"/>
            <a:ext cx="478148" cy="58801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52" name="Прямоугольник 98"/>
          <p:cNvSpPr/>
          <p:nvPr/>
        </p:nvSpPr>
        <p:spPr>
          <a:xfrm>
            <a:off x="1378713" y="1068841"/>
            <a:ext cx="9405997" cy="808206"/>
          </a:xfrm>
          <a:prstGeom prst="rect">
            <a:avLst/>
          </a:prstGeom>
        </p:spPr>
        <p:txBody>
          <a:bodyPr wrap="square" lIns="38391" tIns="19195" rIns="38391" bIns="19195" anchor="b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Розглянуто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4348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звернення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фізичних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осіб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розгляд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сесії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міської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ради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винесено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1585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питання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з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яких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 algn="ctr"/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3" name="Скругленный прямоугольник 66"/>
          <p:cNvSpPr>
            <a:spLocks/>
          </p:cNvSpPr>
          <p:nvPr/>
        </p:nvSpPr>
        <p:spPr>
          <a:xfrm>
            <a:off x="85726" y="785842"/>
            <a:ext cx="11991974" cy="5976909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45C1A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sp>
        <p:nvSpPr>
          <p:cNvPr id="64" name="Скругленный прямоугольник 68"/>
          <p:cNvSpPr/>
          <p:nvPr/>
        </p:nvSpPr>
        <p:spPr>
          <a:xfrm>
            <a:off x="4500999" y="572952"/>
            <a:ext cx="3161427" cy="425781"/>
          </a:xfrm>
          <a:prstGeom prst="roundRect">
            <a:avLst>
              <a:gd name="adj" fmla="val 35715"/>
            </a:avLst>
          </a:prstGeom>
          <a:solidFill>
            <a:srgbClr val="45C1A4"/>
          </a:solidFill>
          <a:ln w="9525" cap="flat" cmpd="sng" algn="ctr">
            <a:solidFill>
              <a:srgbClr val="773F9B">
                <a:shade val="95000"/>
                <a:satMod val="104999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Сектор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обслуговування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</a:p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фізичних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осіб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ДЗР</a:t>
            </a:r>
          </a:p>
        </p:txBody>
      </p:sp>
    </p:spTree>
    <p:extLst>
      <p:ext uri="{BB962C8B-B14F-4D97-AF65-F5344CB8AC3E}">
        <p14:creationId xmlns:p14="http://schemas.microsoft.com/office/powerpoint/2010/main" val="423762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E1BC49D-E24A-4821-846E-97822F952F71}"/>
              </a:ext>
            </a:extLst>
          </p:cNvPr>
          <p:cNvGrpSpPr/>
          <p:nvPr/>
        </p:nvGrpSpPr>
        <p:grpSpPr>
          <a:xfrm>
            <a:off x="7942155" y="3596720"/>
            <a:ext cx="3896409" cy="2748515"/>
            <a:chOff x="426948" y="2266001"/>
            <a:chExt cx="1925926" cy="2748515"/>
          </a:xfrm>
        </p:grpSpPr>
        <p:sp>
          <p:nvSpPr>
            <p:cNvPr id="15" name="Rounded Rectangle 49">
              <a:extLst>
                <a:ext uri="{FF2B5EF4-FFF2-40B4-BE49-F238E27FC236}">
                  <a16:creationId xmlns:a16="http://schemas.microsoft.com/office/drawing/2014/main" id="{6B349DB4-4034-435C-B44E-BB775BF57028}"/>
                </a:ext>
              </a:extLst>
            </p:cNvPr>
            <p:cNvSpPr/>
            <p:nvPr/>
          </p:nvSpPr>
          <p:spPr>
            <a:xfrm>
              <a:off x="543942" y="2266001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rebuchet MS" panose="020B0603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198D23-FE54-443C-9947-659989E7C104}"/>
                </a:ext>
              </a:extLst>
            </p:cNvPr>
            <p:cNvSpPr txBox="1"/>
            <p:nvPr/>
          </p:nvSpPr>
          <p:spPr>
            <a:xfrm>
              <a:off x="426948" y="3629521"/>
              <a:ext cx="19259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  <a:cs typeface="Times New Roman" pitchFamily="18" charset="0"/>
                </a:rPr>
                <a:t>12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дозволів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для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будівництва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і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обслуговування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жилого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будинку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,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господарських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будівель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і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споруд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учасникам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АТО (ООС)</a:t>
              </a:r>
            </a:p>
            <a:p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2</a:t>
              </a:r>
              <a:r>
                <a:rPr lang="en-US" sz="14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дозволи</a:t>
              </a:r>
              <a:r>
                <a:rPr lang="ru-RU" sz="14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для гаражного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будівництва</a:t>
              </a:r>
              <a:r>
                <a:rPr lang="ru-RU" sz="14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учасникам</a:t>
              </a:r>
              <a:r>
                <a:rPr lang="ru-RU" sz="14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АТО (ООС)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153CC0-7B39-4DFE-9A85-5F78252C0BBA}"/>
                </a:ext>
              </a:extLst>
            </p:cNvPr>
            <p:cNvSpPr txBox="1"/>
            <p:nvPr/>
          </p:nvSpPr>
          <p:spPr>
            <a:xfrm>
              <a:off x="538373" y="2277991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pitchFamily="34" charset="0"/>
                </a:rPr>
                <a:t>Оформлення земельних ділянок</a:t>
              </a:r>
              <a:endPara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A3A333-3F5E-448D-B1E8-FA2EBCF294EE}"/>
              </a:ext>
            </a:extLst>
          </p:cNvPr>
          <p:cNvGrpSpPr/>
          <p:nvPr/>
        </p:nvGrpSpPr>
        <p:grpSpPr>
          <a:xfrm>
            <a:off x="131456" y="3071600"/>
            <a:ext cx="4612737" cy="3377629"/>
            <a:chOff x="519331" y="2708920"/>
            <a:chExt cx="1850585" cy="3377629"/>
          </a:xfrm>
        </p:grpSpPr>
        <p:sp>
          <p:nvSpPr>
            <p:cNvPr id="19" name="Rounded Rectangle 54">
              <a:extLst>
                <a:ext uri="{FF2B5EF4-FFF2-40B4-BE49-F238E27FC236}">
                  <a16:creationId xmlns:a16="http://schemas.microsoft.com/office/drawing/2014/main" id="{3CBB5F2C-BB12-46A4-8D4B-562D1C5207E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rebuchet MS" panose="020B0603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51053C-C659-46B5-8710-3F4D2A1E2A77}"/>
                </a:ext>
              </a:extLst>
            </p:cNvPr>
            <p:cNvSpPr txBox="1"/>
            <p:nvPr/>
          </p:nvSpPr>
          <p:spPr>
            <a:xfrm>
              <a:off x="539281" y="3301171"/>
              <a:ext cx="1830635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   4</a:t>
              </a:r>
              <a:r>
                <a:rPr lang="uk-UA" sz="1250" b="1" dirty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uk-UA" sz="1250" b="1" dirty="0">
                  <a:solidFill>
                    <a:srgbClr val="0070C0"/>
                  </a:solidFill>
                  <a:latin typeface="Trebuchet MS" pitchFamily="34" charset="0"/>
                </a:rPr>
                <a:t>Сім</a:t>
              </a:r>
              <a:r>
                <a:rPr lang="en-US" sz="1250" b="1" dirty="0">
                  <a:solidFill>
                    <a:srgbClr val="0070C0"/>
                  </a:solidFill>
                  <a:latin typeface="Trebuchet MS" pitchFamily="34" charset="0"/>
                </a:rPr>
                <a:t>’</a:t>
              </a:r>
              <a:r>
                <a:rPr lang="uk-UA" sz="1250" b="1" dirty="0">
                  <a:solidFill>
                    <a:srgbClr val="0070C0"/>
                  </a:solidFill>
                  <a:latin typeface="Trebuchet MS" pitchFamily="34" charset="0"/>
                </a:rPr>
                <a:t>ї загиблих УБД АТО (ООС)</a:t>
              </a:r>
            </a:p>
            <a:p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284</a:t>
              </a:r>
              <a:r>
                <a:rPr lang="uk-UA" sz="125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uk-UA" sz="1250" b="1" dirty="0">
                  <a:solidFill>
                    <a:srgbClr val="0070C0"/>
                  </a:solidFill>
                  <a:latin typeface="Trebuchet MS" pitchFamily="34" charset="0"/>
                </a:rPr>
                <a:t>УБД АТО</a:t>
              </a:r>
            </a:p>
            <a:p>
              <a:r>
                <a:rPr lang="uk-UA" sz="12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 </a:t>
              </a:r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13</a:t>
              </a:r>
              <a:r>
                <a:rPr lang="uk-UA" sz="1250" b="1" dirty="0">
                  <a:solidFill>
                    <a:srgbClr val="0070C0"/>
                  </a:solidFill>
                  <a:latin typeface="Trebuchet MS" pitchFamily="34" charset="0"/>
                </a:rPr>
                <a:t> УБД Афганістан (ін. країни)</a:t>
              </a:r>
            </a:p>
            <a:p>
              <a:pPr marL="360363" indent="-360363"/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109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перебувають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в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загальному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списку та  не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відносяться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до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пільгових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категорій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 (в т.ч.  </a:t>
              </a:r>
              <a:r>
                <a:rPr lang="uk-UA" sz="1250" b="1" dirty="0">
                  <a:solidFill>
                    <a:srgbClr val="C00000"/>
                  </a:solidFill>
                  <a:latin typeface="Trebuchet MS" pitchFamily="34" charset="0"/>
                </a:rPr>
                <a:t>1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-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внутрішньо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переміщена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особа.</a:t>
              </a:r>
            </a:p>
            <a:p>
              <a:pPr marL="273050" indent="-273050"/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 15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мають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 статус «</a:t>
              </a:r>
              <a:r>
                <a:rPr lang="ru-RU" sz="1250" b="1" dirty="0" err="1">
                  <a:solidFill>
                    <a:srgbClr val="0070C0"/>
                  </a:solidFill>
                  <a:latin typeface="Trebuchet MS" pitchFamily="34" charset="0"/>
                </a:rPr>
                <a:t>Багатодітні</a:t>
              </a:r>
              <a:r>
                <a:rPr lang="ru-RU" sz="1250" b="1" dirty="0">
                  <a:solidFill>
                    <a:srgbClr val="0070C0"/>
                  </a:solidFill>
                  <a:latin typeface="Trebuchet MS" pitchFamily="34" charset="0"/>
                </a:rPr>
                <a:t>».</a:t>
              </a:r>
            </a:p>
            <a:p>
              <a:pPr marL="360363" indent="-360363"/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 29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мають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статус «Особа з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інвалідністю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».</a:t>
              </a:r>
            </a:p>
            <a:p>
              <a:pPr marL="360363" indent="-360363"/>
              <a:r>
                <a:rPr lang="uk-UA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  4 </a:t>
              </a:r>
              <a:r>
                <a:rPr lang="ru-RU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Громадяни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що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мають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статус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учасників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постраждалих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в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наслідок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Чорнобильської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</a:rPr>
                <a:t>катастрофи</a:t>
              </a:r>
              <a:endParaRPr lang="uk-UA" sz="1200" b="1" dirty="0">
                <a:solidFill>
                  <a:srgbClr val="0070C0"/>
                </a:solidFill>
                <a:latin typeface="Trebuchet MS" pitchFamily="34" charset="0"/>
              </a:endParaRPr>
            </a:p>
            <a:p>
              <a:pPr marL="360363" indent="-360363"/>
              <a:r>
                <a:rPr lang="uk-UA" altLang="ko-KR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  <a:cs typeface="Arial" pitchFamily="34" charset="0"/>
                </a:rPr>
                <a:t>    9</a:t>
              </a:r>
              <a:r>
                <a:rPr lang="en-US" altLang="ko-KR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uk-UA" altLang="ko-KR" sz="1200" b="1" dirty="0">
                  <a:solidFill>
                    <a:srgbClr val="0070C0"/>
                  </a:solidFill>
                  <a:latin typeface="Trebuchet MS" pitchFamily="34" charset="0"/>
                  <a:cs typeface="Arial" pitchFamily="34" charset="0"/>
                </a:rPr>
                <a:t>Військовослужбовці</a:t>
              </a:r>
            </a:p>
            <a:p>
              <a:pPr marL="273050" indent="-273050"/>
              <a:r>
                <a:rPr lang="uk-UA" altLang="ko-KR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  <a:cs typeface="Arial" pitchFamily="34" charset="0"/>
                </a:rPr>
                <a:t>    2 </a:t>
              </a:r>
              <a:r>
                <a:rPr lang="uk-UA" altLang="ko-KR" sz="1200" b="1" dirty="0">
                  <a:solidFill>
                    <a:srgbClr val="0070C0"/>
                  </a:solidFill>
                  <a:latin typeface="Trebuchet MS" pitchFamily="34" charset="0"/>
                  <a:cs typeface="Arial" pitchFamily="34" charset="0"/>
                </a:rPr>
                <a:t>Ветерани праці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B7DABF-1EAA-413F-9DAE-E14C254EA776}"/>
                </a:ext>
              </a:extLst>
            </p:cNvPr>
            <p:cNvSpPr txBox="1"/>
            <p:nvPr/>
          </p:nvSpPr>
          <p:spPr>
            <a:xfrm>
              <a:off x="519331" y="2724625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400" b="1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Зареєстровано звернень</a:t>
              </a:r>
              <a:endParaRPr lang="ko-KR" altLang="en-US" sz="1400" b="1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4" name="Chart 47">
            <a:extLst>
              <a:ext uri="{FF2B5EF4-FFF2-40B4-BE49-F238E27FC236}">
                <a16:creationId xmlns:a16="http://schemas.microsoft.com/office/drawing/2014/main" id="{2BAF0285-0CFB-40FE-9990-B9DE0EDA3E75}"/>
              </a:ext>
            </a:extLst>
          </p:cNvPr>
          <p:cNvGraphicFramePr/>
          <p:nvPr>
            <p:extLst/>
          </p:nvPr>
        </p:nvGraphicFramePr>
        <p:xfrm>
          <a:off x="548258" y="1664898"/>
          <a:ext cx="3350882" cy="142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Групувати 28"/>
          <p:cNvGrpSpPr/>
          <p:nvPr/>
        </p:nvGrpSpPr>
        <p:grpSpPr>
          <a:xfrm>
            <a:off x="4261404" y="1866763"/>
            <a:ext cx="3831102" cy="3762000"/>
            <a:chOff x="4187634" y="2371588"/>
            <a:chExt cx="3831102" cy="3762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586704-8D41-4B1F-B150-69DC54379A4A}"/>
                </a:ext>
              </a:extLst>
            </p:cNvPr>
            <p:cNvGrpSpPr/>
            <p:nvPr/>
          </p:nvGrpSpPr>
          <p:grpSpPr>
            <a:xfrm>
              <a:off x="5648788" y="3735132"/>
              <a:ext cx="883478" cy="883478"/>
              <a:chOff x="3912982" y="3339018"/>
              <a:chExt cx="1307090" cy="130709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0A101D6-F441-4A45-BC67-DD669B2277E7}"/>
                  </a:ext>
                </a:extLst>
              </p:cNvPr>
              <p:cNvSpPr/>
              <p:nvPr/>
            </p:nvSpPr>
            <p:spPr>
              <a:xfrm>
                <a:off x="3912982" y="3339018"/>
                <a:ext cx="1307090" cy="1307090"/>
              </a:xfrm>
              <a:prstGeom prst="ellipse">
                <a:avLst/>
              </a:prstGeom>
              <a:solidFill>
                <a:srgbClr val="45C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rebuchet MS" panose="020B0603020202020204" pitchFamily="34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37DA097-46BA-4AB5-8192-47532D483AB1}"/>
                  </a:ext>
                </a:extLst>
              </p:cNvPr>
              <p:cNvSpPr/>
              <p:nvPr/>
            </p:nvSpPr>
            <p:spPr>
              <a:xfrm>
                <a:off x="4144138" y="3576556"/>
                <a:ext cx="840739" cy="840739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2F6DA05-8992-47A1-80D0-FCD4A693AE7E}"/>
                </a:ext>
              </a:extLst>
            </p:cNvPr>
            <p:cNvSpPr/>
            <p:nvPr/>
          </p:nvSpPr>
          <p:spPr>
            <a:xfrm>
              <a:off x="5417551" y="2712620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Trebuchet MS" panose="020B0603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93CAA0-6A90-4A29-8CCC-DDA0FB46EEC0}"/>
                </a:ext>
              </a:extLst>
            </p:cNvPr>
            <p:cNvCxnSpPr/>
            <p:nvPr/>
          </p:nvCxnSpPr>
          <p:spPr>
            <a:xfrm>
              <a:off x="6096001" y="2389172"/>
              <a:ext cx="1" cy="374441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Arrow 9">
              <a:extLst>
                <a:ext uri="{FF2B5EF4-FFF2-40B4-BE49-F238E27FC236}">
                  <a16:creationId xmlns:a16="http://schemas.microsoft.com/office/drawing/2014/main" id="{61AA0139-EF56-4E3D-81B3-D235A3D8B9FE}"/>
                </a:ext>
              </a:extLst>
            </p:cNvPr>
            <p:cNvSpPr/>
            <p:nvPr/>
          </p:nvSpPr>
          <p:spPr>
            <a:xfrm>
              <a:off x="5426736" y="2371588"/>
              <a:ext cx="2592000" cy="1368152"/>
            </a:xfrm>
            <a:prstGeom prst="rightArrow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Trebuchet MS" panose="020B0603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62592B-8A1F-4E9D-A248-F40C7EBD027E}"/>
                </a:ext>
              </a:extLst>
            </p:cNvPr>
            <p:cNvGrpSpPr/>
            <p:nvPr/>
          </p:nvGrpSpPr>
          <p:grpSpPr>
            <a:xfrm flipH="1" flipV="1">
              <a:off x="4187634" y="4181234"/>
              <a:ext cx="2592000" cy="1814320"/>
              <a:chOff x="4045951" y="2348472"/>
              <a:chExt cx="2592000" cy="181432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871962-3878-40C4-8226-055108A6E401}"/>
                  </a:ext>
                </a:extLst>
              </p:cNvPr>
              <p:cNvSpPr/>
              <p:nvPr/>
            </p:nvSpPr>
            <p:spPr>
              <a:xfrm>
                <a:off x="4045951" y="2680712"/>
                <a:ext cx="685676" cy="1482080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2" name="Right Arrow 40">
                <a:extLst>
                  <a:ext uri="{FF2B5EF4-FFF2-40B4-BE49-F238E27FC236}">
                    <a16:creationId xmlns:a16="http://schemas.microsoft.com/office/drawing/2014/main" id="{08C36030-E2D9-4F58-BF09-A832BF537C25}"/>
                  </a:ext>
                </a:extLst>
              </p:cNvPr>
              <p:cNvSpPr/>
              <p:nvPr/>
            </p:nvSpPr>
            <p:spPr>
              <a:xfrm>
                <a:off x="4045951" y="2348472"/>
                <a:ext cx="2592000" cy="1368152"/>
              </a:xfrm>
              <a:prstGeom prst="rightArrow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70E486-E53A-4DB7-A37C-155406FA742B}"/>
                </a:ext>
              </a:extLst>
            </p:cNvPr>
            <p:cNvSpPr txBox="1"/>
            <p:nvPr/>
          </p:nvSpPr>
          <p:spPr>
            <a:xfrm>
              <a:off x="5969418" y="2889841"/>
              <a:ext cx="161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Arial" pitchFamily="34" charset="0"/>
                </a:rPr>
                <a:t>Результати</a:t>
              </a:r>
              <a:endParaRPr lang="ko-KR" altLang="en-US" sz="1600" b="1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D5D89C-74C2-4EA5-B6A6-18ECD4DE3C8B}"/>
                </a:ext>
              </a:extLst>
            </p:cNvPr>
            <p:cNvSpPr txBox="1"/>
            <p:nvPr/>
          </p:nvSpPr>
          <p:spPr>
            <a:xfrm>
              <a:off x="4607729" y="5138219"/>
              <a:ext cx="161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altLang="ko-KR" sz="1600" b="1" dirty="0">
                  <a:solidFill>
                    <a:srgbClr val="0070C0"/>
                  </a:solidFill>
                  <a:latin typeface="Trebuchet MS" panose="020B0603020202020204" pitchFamily="34" charset="0"/>
                  <a:cs typeface="Arial" pitchFamily="34" charset="0"/>
                </a:rPr>
                <a:t>Звернення</a:t>
              </a:r>
              <a:endParaRPr lang="ko-KR" altLang="en-US" sz="1600" b="1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746AAF37-A308-4569-8B0D-BD0271E7F7E2}"/>
                </a:ext>
              </a:extLst>
            </p:cNvPr>
            <p:cNvSpPr/>
            <p:nvPr/>
          </p:nvSpPr>
          <p:spPr>
            <a:xfrm flipH="1">
              <a:off x="6242041" y="5149921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Прямокутник 26"/>
          <p:cNvSpPr/>
          <p:nvPr/>
        </p:nvSpPr>
        <p:spPr>
          <a:xfrm>
            <a:off x="7943850" y="892572"/>
            <a:ext cx="4245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Передано у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власність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17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ділянок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учасникам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АТО (ООС)</a:t>
            </a:r>
          </a:p>
        </p:txBody>
      </p:sp>
      <p:sp>
        <p:nvSpPr>
          <p:cNvPr id="28" name="Прямокутник 27"/>
          <p:cNvSpPr/>
          <p:nvPr/>
        </p:nvSpPr>
        <p:spPr>
          <a:xfrm>
            <a:off x="363129" y="983392"/>
            <a:ext cx="40259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Зареєстровано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внесено до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списків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бажаючих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отримання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вільної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земельної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ділянки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для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будівництва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обслуговування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житлового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будинку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469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звернень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громадян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із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них:</a:t>
            </a:r>
          </a:p>
        </p:txBody>
      </p:sp>
      <p:grpSp>
        <p:nvGrpSpPr>
          <p:cNvPr id="31" name="Группа 2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32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2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defTabSz="346591" hangingPunct="0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  <a:sym typeface="PT Sans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  <a:latin typeface="Trebuchet MS" panose="020B0603020202020204" pitchFamily="34" charset="0"/>
                <a:sym typeface="PT Sans"/>
              </a:endParaRPr>
            </a:p>
          </p:txBody>
        </p:sp>
      </p:grpSp>
      <p:sp>
        <p:nvSpPr>
          <p:cNvPr id="35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>
            <a:spLocks noChangeAspect="1"/>
          </p:cNvSpPr>
          <p:nvPr/>
        </p:nvSpPr>
        <p:spPr>
          <a:xfrm>
            <a:off x="5625473" y="2355466"/>
            <a:ext cx="393807" cy="39497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B9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Shape 275"/>
          <p:cNvSpPr>
            <a:spLocks/>
          </p:cNvSpPr>
          <p:nvPr/>
        </p:nvSpPr>
        <p:spPr>
          <a:xfrm>
            <a:off x="8696528" y="60935"/>
            <a:ext cx="3142036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 defTabSz="346591" hangingPunct="0"/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kern="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kern="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endParaRPr lang="ru-RU" sz="2800" kern="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198D23-FE54-443C-9947-659989E7C104}"/>
              </a:ext>
            </a:extLst>
          </p:cNvPr>
          <p:cNvSpPr txBox="1"/>
          <p:nvPr/>
        </p:nvSpPr>
        <p:spPr>
          <a:xfrm>
            <a:off x="8101691" y="1628682"/>
            <a:ext cx="3909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13</a:t>
            </a:r>
            <a:r>
              <a:rPr lang="en-US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власність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для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будівництва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і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обслуговування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житлового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будинку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господарських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будівель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і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споруд</a:t>
            </a:r>
            <a:endParaRPr lang="ru-RU" sz="1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lvl="0"/>
            <a:r>
              <a:rPr lang="ru-RU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4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власність</a:t>
            </a:r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 для гаражного </a:t>
            </a:r>
            <a:r>
              <a:rPr lang="ru-RU" sz="1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будівництва</a:t>
            </a:r>
            <a:endParaRPr lang="ru-RU" sz="1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Скругленный прямоугольник 83"/>
          <p:cNvSpPr>
            <a:spLocks/>
          </p:cNvSpPr>
          <p:nvPr/>
        </p:nvSpPr>
        <p:spPr>
          <a:xfrm>
            <a:off x="85726" y="785842"/>
            <a:ext cx="11991974" cy="5976909"/>
          </a:xfrm>
          <a:prstGeom prst="roundRect">
            <a:avLst>
              <a:gd name="adj" fmla="val 6859"/>
            </a:avLst>
          </a:prstGeom>
          <a:noFill/>
          <a:ln w="25400" cap="flat" cmpd="sng" algn="ctr">
            <a:solidFill>
              <a:srgbClr val="B9D5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659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A6A7AC"/>
              </a:solidFill>
              <a:effectLst/>
              <a:uLnTx/>
              <a:uFillTx/>
              <a:latin typeface="Montserrat-Regular"/>
              <a:sym typeface="PT Sans"/>
            </a:endParaRPr>
          </a:p>
        </p:txBody>
      </p:sp>
      <p:sp>
        <p:nvSpPr>
          <p:cNvPr id="43" name="Скругленный прямоугольник 68"/>
          <p:cNvSpPr/>
          <p:nvPr/>
        </p:nvSpPr>
        <p:spPr>
          <a:xfrm>
            <a:off x="4500999" y="572952"/>
            <a:ext cx="3161427" cy="425781"/>
          </a:xfrm>
          <a:prstGeom prst="roundRect">
            <a:avLst>
              <a:gd name="adj" fmla="val 35715"/>
            </a:avLst>
          </a:prstGeom>
          <a:solidFill>
            <a:srgbClr val="B9D533"/>
          </a:solidFill>
          <a:ln w="9525" cap="flat" cmpd="sng" algn="ctr">
            <a:solidFill>
              <a:srgbClr val="DCBD23">
                <a:shade val="95000"/>
                <a:satMod val="104999"/>
              </a:srgb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34659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Відділ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обліку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та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фінансово-аналітичної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</a:t>
            </a:r>
            <a:r>
              <a:rPr kumimoji="0" lang="ru-RU" sz="15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роботи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  <a:sym typeface="PT Sans"/>
              </a:rPr>
              <a:t> ДЗР</a:t>
            </a:r>
          </a:p>
        </p:txBody>
      </p:sp>
      <p:sp>
        <p:nvSpPr>
          <p:cNvPr id="37" name="Прямокутник 36"/>
          <p:cNvSpPr/>
          <p:nvPr/>
        </p:nvSpPr>
        <p:spPr>
          <a:xfrm>
            <a:off x="7943851" y="4224130"/>
            <a:ext cx="3894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Надано </a:t>
            </a: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14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дозволів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розробку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землевпорядної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документації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в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т.ч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.:</a:t>
            </a:r>
          </a:p>
        </p:txBody>
      </p:sp>
    </p:spTree>
    <p:extLst>
      <p:ext uri="{BB962C8B-B14F-4D97-AF65-F5344CB8AC3E}">
        <p14:creationId xmlns:p14="http://schemas.microsoft.com/office/powerpoint/2010/main" val="41672992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A08ED8B5B9A548B092F047E8621AC9" ma:contentTypeVersion="0" ma:contentTypeDescription="Створення нового документа." ma:contentTypeScope="" ma:versionID="d941d1bd86f8ff1260a31562a9178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3CC3F8-88D0-424C-BE53-9FFBC36AAB7A}"/>
</file>

<file path=customXml/itemProps2.xml><?xml version="1.0" encoding="utf-8"?>
<ds:datastoreItem xmlns:ds="http://schemas.openxmlformats.org/officeDocument/2006/customXml" ds:itemID="{F878E36B-C351-44C5-8EAB-2FFA6BE83CEF}"/>
</file>

<file path=customXml/itemProps3.xml><?xml version="1.0" encoding="utf-8"?>
<ds:datastoreItem xmlns:ds="http://schemas.openxmlformats.org/officeDocument/2006/customXml" ds:itemID="{51B0FA7D-0882-4E03-A210-0BAA503F5FFF}"/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916</Words>
  <Application>Microsoft Office PowerPoint</Application>
  <PresentationFormat>Широкоэкранный</PresentationFormat>
  <Paragraphs>166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Helvetica Light</vt:lpstr>
      <vt:lpstr>Montserrat-Regular</vt:lpstr>
      <vt:lpstr>PT Sans</vt:lpstr>
      <vt:lpstr>Roboto Regular</vt:lpstr>
      <vt:lpstr>Trebuchet MS</vt:lpstr>
      <vt:lpstr>Cover and End Slide Master</vt:lpstr>
      <vt:lpstr>Contents Slide Master</vt:lpstr>
      <vt:lpstr>Section Break Slide Master</vt:lpstr>
      <vt:lpstr>1_Contents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Пошталюк Олександр Григорович</dc:creator>
  <cp:lastModifiedBy>Пошталюк Олександр Григорович</cp:lastModifiedBy>
  <cp:revision>506</cp:revision>
  <cp:lastPrinted>2021-01-19T08:13:39Z</cp:lastPrinted>
  <dcterms:created xsi:type="dcterms:W3CDTF">2019-01-14T06:35:35Z</dcterms:created>
  <dcterms:modified xsi:type="dcterms:W3CDTF">2021-02-18T11:59:48Z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0x0101005BA08ED8B5B9A548B092F047E8621AC9</vt:lpwstr>
  </property>
</Properties>
</file>